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58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59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60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61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70"/>
  </p:notesMasterIdLst>
  <p:handoutMasterIdLst>
    <p:handoutMasterId r:id="rId71"/>
  </p:handoutMasterIdLst>
  <p:sldIdLst>
    <p:sldId id="535" r:id="rId2"/>
    <p:sldId id="500" r:id="rId3"/>
    <p:sldId id="502" r:id="rId4"/>
    <p:sldId id="503" r:id="rId5"/>
    <p:sldId id="545" r:id="rId6"/>
    <p:sldId id="356" r:id="rId7"/>
    <p:sldId id="506" r:id="rId8"/>
    <p:sldId id="515" r:id="rId9"/>
    <p:sldId id="269" r:id="rId10"/>
    <p:sldId id="440" r:id="rId11"/>
    <p:sldId id="508" r:id="rId12"/>
    <p:sldId id="509" r:id="rId13"/>
    <p:sldId id="510" r:id="rId14"/>
    <p:sldId id="357" r:id="rId15"/>
    <p:sldId id="358" r:id="rId16"/>
    <p:sldId id="431" r:id="rId17"/>
    <p:sldId id="433" r:id="rId18"/>
    <p:sldId id="438" r:id="rId19"/>
    <p:sldId id="439" r:id="rId20"/>
    <p:sldId id="434" r:id="rId21"/>
    <p:sldId id="442" r:id="rId22"/>
    <p:sldId id="443" r:id="rId23"/>
    <p:sldId id="444" r:id="rId24"/>
    <p:sldId id="446" r:id="rId25"/>
    <p:sldId id="447" r:id="rId26"/>
    <p:sldId id="548" r:id="rId27"/>
    <p:sldId id="448" r:id="rId28"/>
    <p:sldId id="449" r:id="rId29"/>
    <p:sldId id="518" r:id="rId30"/>
    <p:sldId id="450" r:id="rId31"/>
    <p:sldId id="451" r:id="rId32"/>
    <p:sldId id="452" r:id="rId33"/>
    <p:sldId id="453" r:id="rId34"/>
    <p:sldId id="445" r:id="rId35"/>
    <p:sldId id="454" r:id="rId36"/>
    <p:sldId id="481" r:id="rId37"/>
    <p:sldId id="457" r:id="rId38"/>
    <p:sldId id="482" r:id="rId39"/>
    <p:sldId id="483" r:id="rId40"/>
    <p:sldId id="462" r:id="rId41"/>
    <p:sldId id="460" r:id="rId42"/>
    <p:sldId id="459" r:id="rId43"/>
    <p:sldId id="484" r:id="rId44"/>
    <p:sldId id="485" r:id="rId45"/>
    <p:sldId id="486" r:id="rId46"/>
    <p:sldId id="461" r:id="rId47"/>
    <p:sldId id="487" r:id="rId48"/>
    <p:sldId id="467" r:id="rId49"/>
    <p:sldId id="463" r:id="rId50"/>
    <p:sldId id="525" r:id="rId51"/>
    <p:sldId id="551" r:id="rId52"/>
    <p:sldId id="513" r:id="rId53"/>
    <p:sldId id="468" r:id="rId54"/>
    <p:sldId id="489" r:id="rId55"/>
    <p:sldId id="490" r:id="rId56"/>
    <p:sldId id="469" r:id="rId57"/>
    <p:sldId id="491" r:id="rId58"/>
    <p:sldId id="542" r:id="rId59"/>
    <p:sldId id="472" r:id="rId60"/>
    <p:sldId id="473" r:id="rId61"/>
    <p:sldId id="470" r:id="rId62"/>
    <p:sldId id="476" r:id="rId63"/>
    <p:sldId id="479" r:id="rId64"/>
    <p:sldId id="480" r:id="rId65"/>
    <p:sldId id="492" r:id="rId66"/>
    <p:sldId id="550" r:id="rId67"/>
    <p:sldId id="504" r:id="rId68"/>
    <p:sldId id="552" r:id="rId69"/>
  </p:sldIdLst>
  <p:sldSz cx="9144000" cy="6858000" type="screen4x3"/>
  <p:notesSz cx="6648450" cy="97821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00"/>
    <a:srgbClr val="FF0000"/>
    <a:srgbClr val="996600"/>
    <a:srgbClr val="FF9900"/>
    <a:srgbClr val="663300"/>
    <a:srgbClr val="894400"/>
    <a:srgbClr val="A4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4" autoAdjust="0"/>
    <p:restoredTop sz="95244" autoAdjust="0"/>
  </p:normalViewPr>
  <p:slideViewPr>
    <p:cSldViewPr>
      <p:cViewPr varScale="1">
        <p:scale>
          <a:sx n="86" d="100"/>
          <a:sy n="86" d="100"/>
        </p:scale>
        <p:origin x="47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33800" y="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6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33800" y="9296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958DD1E-5D13-4387-A81F-2073CEB67376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9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8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900" dirty="0" smtClean="0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/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altLang="zh-CN" sz="900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altLang="zh-CN" sz="900" dirty="0" smtClean="0"/>
          </a:p>
        </p:txBody>
      </p:sp>
    </p:spTree>
    <p:extLst>
      <p:ext uri="{BB962C8B-B14F-4D97-AF65-F5344CB8AC3E}">
        <p14:creationId xmlns:p14="http://schemas.microsoft.com/office/powerpoint/2010/main" val="4208469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i="1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200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800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 dirty="0" smtClean="0">
              <a:solidFill>
                <a:srgbClr val="FF00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 eaLnBrk="1" hangingPunct="1">
              <a:lnSpc>
                <a:spcPct val="80000"/>
              </a:lnSpc>
            </a:pPr>
            <a:endParaRPr lang="zh-CN" altLang="en-US" sz="900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800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31663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9110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US" altLang="zh-CN" sz="900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5053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5013"/>
            <a:ext cx="4889500" cy="3667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5825" y="4646613"/>
            <a:ext cx="4876800" cy="4400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667" tIns="43333" rIns="86667" bIns="43333"/>
          <a:lstStyle/>
          <a:p>
            <a:pPr>
              <a:lnSpc>
                <a:spcPct val="90000"/>
              </a:lnSpc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76889-0CB9-4E76-ADCF-A8D669A33BFC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C1887-26F0-4935-8C78-A993374085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674002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DD84E-BD6C-427D-8F25-F9A44FB8FBF4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380B7-2CE3-4686-A0CE-BF1D4D34FE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572583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305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08525" y="908050"/>
            <a:ext cx="4305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31888-5731-4125-838B-86C460BA9700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DF86A-268C-4BF4-9E24-3BDDD6DE7A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222687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AD029-1D3E-4468-963F-A14ED2561ADA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7832A-0B29-48EA-8108-422DF11187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674542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1AA58-5B59-49AE-85A5-55EAD0DEC057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6749E-35D7-4893-BC58-C0E16AA87F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355296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26B58-2E0E-4461-ACCA-293D8FD00700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54FBE-00E3-48B7-AA0E-4B4CB5082A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559465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B48FD-C02E-4863-B7BA-7AE1A1E925AF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86BAE-947C-4AE6-9FF7-1FDB1EACBC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157498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D74F2-F3E0-47A1-A8C3-5843F89800F1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31240-A463-4DA4-B0AE-A44D1AD434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78326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3075" y="115888"/>
            <a:ext cx="2190750" cy="60499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419850" cy="60499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65777-8314-4469-B74A-E28945966193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193EE-B39C-4F08-A67C-AA53DA12BA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841268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0066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F4CE2CA3-A998-441E-9254-8EDE12A7746D}" type="datetime1">
              <a:rPr lang="zh-CN" altLang="en-US"/>
              <a:pPr>
                <a:defRPr/>
              </a:pPr>
              <a:t>2019/5/13</a:t>
            </a:fld>
            <a:endParaRPr lang="en-US" altLang="zh-CN"/>
          </a:p>
        </p:txBody>
      </p:sp>
      <p:sp>
        <p:nvSpPr>
          <p:cNvPr id="778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0066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6BCAC2B-DA1D-4377-98D7-D93CC5741C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214313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08050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8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../Astronomy/APOD/milkyway_gleason_big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wmf"/><Relationship Id="rId4" Type="http://schemas.openxmlformats.org/officeDocument/2006/relationships/image" Target="../media/image41.png"/><Relationship Id="rId9" Type="http://schemas.openxmlformats.org/officeDocument/2006/relationships/image" Target="../media/image4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b/b4/Universe_expansion.p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10" Type="http://schemas.openxmlformats.org/officeDocument/2006/relationships/image" Target="../media/image55.png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wmf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11188" y="476250"/>
            <a:ext cx="7988300" cy="1031875"/>
          </a:xfrm>
        </p:spPr>
        <p:txBody>
          <a:bodyPr/>
          <a:lstStyle/>
          <a:p>
            <a:pPr algn="ctr" eaLnBrk="1" hangingPunct="1"/>
            <a:r>
              <a:rPr lang="zh-CN" altLang="en-US" sz="4000" u="none" smtClean="0">
                <a:latin typeface="华文中宋" panose="02010600040101010101" pitchFamily="2" charset="-122"/>
              </a:rPr>
              <a:t>天文学导论（四）星系与宇宙学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258888" y="2492375"/>
            <a:ext cx="7561262" cy="2592388"/>
          </a:xfrm>
        </p:spPr>
        <p:txBody>
          <a:bodyPr/>
          <a:lstStyle/>
          <a:p>
            <a:pPr marL="914400" indent="-914400">
              <a:spcBef>
                <a:spcPct val="50000"/>
              </a:spcBef>
              <a:buFontTx/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12</a:t>
            </a:r>
            <a:r>
              <a:rPr lang="zh-CN" altLang="en-US" dirty="0" smtClean="0"/>
              <a:t>讲：膨胀</a:t>
            </a:r>
            <a:r>
              <a:rPr lang="zh-CN" altLang="en-US" dirty="0"/>
              <a:t>的</a:t>
            </a:r>
            <a:r>
              <a:rPr lang="zh-CN" altLang="en-US" dirty="0" smtClean="0"/>
              <a:t>宇宙</a:t>
            </a:r>
            <a:endParaRPr lang="en-US" altLang="zh-CN" dirty="0" smtClean="0"/>
          </a:p>
          <a:p>
            <a:pPr marL="914400" indent="-914400"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13</a:t>
            </a:r>
            <a:r>
              <a:rPr lang="zh-CN" altLang="en-US" dirty="0" smtClean="0"/>
              <a:t>讲：星系（银河系）</a:t>
            </a:r>
            <a:endParaRPr lang="en-US" altLang="zh-CN" dirty="0" smtClean="0"/>
          </a:p>
          <a:p>
            <a:pPr marL="914400" indent="-914400" eaLnBrk="1" hangingPunct="1"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14</a:t>
            </a:r>
            <a:r>
              <a:rPr lang="zh-CN" altLang="en-US" dirty="0" smtClean="0"/>
              <a:t>讲：宇宙</a:t>
            </a:r>
            <a:r>
              <a:rPr lang="zh-CN" altLang="en-US" dirty="0"/>
              <a:t>的大尺度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pPr marL="914400" indent="-914400" eaLnBrk="1" hangingPunct="1"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15</a:t>
            </a:r>
            <a:r>
              <a:rPr lang="zh-CN" altLang="en-US" dirty="0" smtClean="0"/>
              <a:t>讲</a:t>
            </a:r>
            <a:r>
              <a:rPr lang="zh-CN" altLang="en-US" dirty="0"/>
              <a:t>：当代宇宙学</a:t>
            </a:r>
            <a:endParaRPr lang="en-US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smtClean="0"/>
              <a:t>星云的本质？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950" y="1196975"/>
            <a:ext cx="8763000" cy="3384550"/>
          </a:xfrm>
        </p:spPr>
        <p:txBody>
          <a:bodyPr/>
          <a:lstStyle/>
          <a:p>
            <a:r>
              <a:rPr lang="zh-CN" altLang="en-US" dirty="0" smtClean="0"/>
              <a:t>星云的形态：</a:t>
            </a:r>
            <a:r>
              <a:rPr lang="zh-CN" altLang="en-US" dirty="0"/>
              <a:t>弥散形</a:t>
            </a:r>
            <a:r>
              <a:rPr lang="zh-CN" altLang="en-US" dirty="0" smtClean="0"/>
              <a:t>、（椭）圆形、旋涡形</a:t>
            </a:r>
            <a:endParaRPr lang="en-US" altLang="zh-CN" dirty="0" smtClean="0"/>
          </a:p>
          <a:p>
            <a:r>
              <a:rPr lang="en-US" altLang="zh-CN" dirty="0" smtClean="0"/>
              <a:t>1755</a:t>
            </a:r>
            <a:r>
              <a:rPr lang="zh-CN" altLang="en-US" dirty="0" smtClean="0"/>
              <a:t>年，康德 </a:t>
            </a:r>
            <a:r>
              <a:rPr lang="en-US" altLang="zh-CN" dirty="0" smtClean="0"/>
              <a:t>(1724–1804)</a:t>
            </a:r>
            <a:r>
              <a:rPr lang="zh-CN" altLang="en-US" dirty="0" smtClean="0"/>
              <a:t>猜测：旋涡星云是</a:t>
            </a:r>
            <a:r>
              <a:rPr lang="en-US" altLang="zh-CN" dirty="0" smtClean="0"/>
              <a:t>“</a:t>
            </a:r>
            <a:r>
              <a:rPr lang="zh-CN" altLang="en-US" dirty="0" smtClean="0"/>
              <a:t>岛宇宙”（</a:t>
            </a:r>
            <a:r>
              <a:rPr lang="en-US" altLang="zh-CN" dirty="0" smtClean="0"/>
              <a:t>Island Universes) – </a:t>
            </a:r>
            <a:r>
              <a:rPr lang="zh-CN" altLang="en-US" dirty="0" smtClean="0"/>
              <a:t>独立于并类似于银河系的天体，后称为</a:t>
            </a:r>
            <a:r>
              <a:rPr lang="zh-CN" altLang="en-US" dirty="0" smtClean="0">
                <a:solidFill>
                  <a:srgbClr val="FFFF00"/>
                </a:solidFill>
              </a:rPr>
              <a:t>星系</a:t>
            </a:r>
            <a:r>
              <a:rPr lang="zh-CN" altLang="en-US" dirty="0" smtClean="0">
                <a:solidFill>
                  <a:srgbClr val="00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[</a:t>
            </a:r>
            <a:r>
              <a:rPr lang="zh-CN" altLang="en-US" dirty="0" smtClean="0">
                <a:solidFill>
                  <a:srgbClr val="FFFF00"/>
                </a:solidFill>
              </a:rPr>
              <a:t>由尘埃、气体以及数千亿恒星构成的一个引力束缚体系</a:t>
            </a:r>
            <a:r>
              <a:rPr lang="en-US" altLang="zh-CN" dirty="0" smtClean="0">
                <a:solidFill>
                  <a:srgbClr val="FFFF00"/>
                </a:solidFill>
              </a:rPr>
              <a:t>]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933825"/>
            <a:ext cx="216217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468313" y="4797425"/>
            <a:ext cx="54737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华文中宋" panose="02010600040101010101" pitchFamily="2" charset="-122"/>
              </a:rPr>
              <a:t>星云的本质是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（银河系）</a:t>
            </a:r>
            <a:r>
              <a:rPr lang="zh-CN" altLang="en-US" dirty="0">
                <a:solidFill>
                  <a:srgbClr val="00FF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大小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和（星云）</a:t>
            </a:r>
            <a:r>
              <a:rPr lang="zh-CN" altLang="en-US" dirty="0">
                <a:solidFill>
                  <a:srgbClr val="00FF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距离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</a:rPr>
              <a:t>的问题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50824" y="404813"/>
            <a:ext cx="5834063" cy="20161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dirty="0" smtClean="0"/>
              <a:t>1785，威廉</a:t>
            </a:r>
            <a:r>
              <a:rPr lang="en-US" altLang="zh-CN" dirty="0" smtClean="0"/>
              <a:t>·</a:t>
            </a:r>
            <a:r>
              <a:rPr lang="zh-CN" altLang="en-US" dirty="0" smtClean="0"/>
              <a:t>赫歇尔计量不同方向的恒星密度，得到第一幅银河系的“整体”图像：银河系为扁盘状，太阳位于中心附近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50825" y="4076700"/>
            <a:ext cx="8610600" cy="2590800"/>
            <a:chOff x="288" y="2688"/>
            <a:chExt cx="5184" cy="1168"/>
          </a:xfrm>
        </p:grpSpPr>
        <p:pic>
          <p:nvPicPr>
            <p:cNvPr id="30726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688"/>
              <a:ext cx="5184" cy="1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7" name="Text Box 16"/>
            <p:cNvSpPr txBox="1">
              <a:spLocks noChangeArrowheads="1"/>
            </p:cNvSpPr>
            <p:nvPr/>
          </p:nvSpPr>
          <p:spPr bwMode="auto">
            <a:xfrm>
              <a:off x="672" y="3513"/>
              <a:ext cx="158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§"/>
                <a:defRPr sz="32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Times" panose="02020603050405020304" pitchFamily="18" charset="0"/>
                <a:buChar char="•"/>
                <a:defRPr sz="28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solidFill>
                    <a:srgbClr val="FFFB00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Herschel’s Milky Way</a:t>
              </a:r>
            </a:p>
          </p:txBody>
        </p:sp>
        <p:sp>
          <p:nvSpPr>
            <p:cNvPr id="30728" name="Line 17"/>
            <p:cNvSpPr>
              <a:spLocks noChangeShapeType="1"/>
            </p:cNvSpPr>
            <p:nvPr/>
          </p:nvSpPr>
          <p:spPr bwMode="auto">
            <a:xfrm flipV="1">
              <a:off x="1440" y="3273"/>
              <a:ext cx="0" cy="24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0724" name="Picture 17" descr="13841633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0648"/>
            <a:ext cx="3074987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19" descr="u=1194713889,3922390994&amp;fm=21&amp;gp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65400"/>
            <a:ext cx="4071937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卡普坦的小银河系</a:t>
            </a:r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12825"/>
            <a:ext cx="6858000" cy="3136255"/>
          </a:xfrm>
        </p:spPr>
        <p:txBody>
          <a:bodyPr/>
          <a:lstStyle/>
          <a:p>
            <a:pPr algn="just" eaLnBrk="1" hangingPunct="1"/>
            <a:r>
              <a:rPr lang="en-US" altLang="zh-CN" dirty="0" smtClean="0"/>
              <a:t>1920s</a:t>
            </a:r>
            <a:r>
              <a:rPr lang="zh-CN" altLang="en-US" dirty="0" smtClean="0"/>
              <a:t>，基于恒星距离，卡普坦（</a:t>
            </a:r>
            <a:r>
              <a:rPr lang="en-US" altLang="zh-CN" dirty="0" err="1" smtClean="0"/>
              <a:t>Kapteyn</a:t>
            </a:r>
            <a:r>
              <a:rPr lang="zh-CN" altLang="en-US" dirty="0" smtClean="0"/>
              <a:t>）得出：银河系直径~ 5</a:t>
            </a:r>
            <a:r>
              <a:rPr lang="en-US" altLang="zh-CN" dirty="0" smtClean="0"/>
              <a:t>5,000 </a:t>
            </a:r>
            <a:r>
              <a:rPr lang="zh-CN" altLang="en-US" dirty="0" smtClean="0"/>
              <a:t>光年，厚 ~ 1</a:t>
            </a:r>
            <a:r>
              <a:rPr lang="en-US" altLang="zh-CN" dirty="0" smtClean="0"/>
              <a:t>1,000</a:t>
            </a:r>
            <a:r>
              <a:rPr lang="zh-CN" altLang="en-US" dirty="0" smtClean="0"/>
              <a:t>光年</a:t>
            </a:r>
            <a:r>
              <a:rPr lang="en-US" altLang="zh-CN" dirty="0" smtClean="0"/>
              <a:t>，</a:t>
            </a:r>
            <a:r>
              <a:rPr lang="zh-CN" altLang="en-US" dirty="0" smtClean="0"/>
              <a:t>含</a:t>
            </a:r>
            <a:r>
              <a:rPr lang="en-US" altLang="zh-CN" dirty="0" smtClean="0"/>
              <a:t>474</a:t>
            </a:r>
            <a:r>
              <a:rPr lang="zh-CN" altLang="en-US" dirty="0" smtClean="0"/>
              <a:t>亿颗恒星。太阳靠近银河系中心</a:t>
            </a:r>
          </a:p>
          <a:p>
            <a:pPr eaLnBrk="1" hangingPunct="1"/>
            <a:r>
              <a:rPr lang="zh-CN" altLang="en-US" dirty="0" smtClean="0"/>
              <a:t>没有考虑星际介质</a:t>
            </a:r>
            <a:endParaRPr lang="en-US" altLang="zh-CN" dirty="0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981075"/>
            <a:ext cx="203041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4005263"/>
            <a:ext cx="2032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5" b="13882"/>
          <a:stretch>
            <a:fillRect/>
          </a:stretch>
        </p:blipFill>
        <p:spPr bwMode="auto">
          <a:xfrm>
            <a:off x="624682" y="4373562"/>
            <a:ext cx="5410200" cy="2278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沙普利的大银河系</a:t>
            </a:r>
            <a:endParaRPr lang="en-US" altLang="zh-CN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341438"/>
            <a:ext cx="5905500" cy="482441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1920</a:t>
            </a:r>
            <a:r>
              <a:rPr lang="en-US" altLang="zh-CN" dirty="0" smtClean="0"/>
              <a:t>s, </a:t>
            </a:r>
            <a:r>
              <a:rPr lang="zh-CN" altLang="en-US" dirty="0" smtClean="0"/>
              <a:t>沙普利（</a:t>
            </a:r>
            <a:r>
              <a:rPr lang="en-US" altLang="zh-CN" dirty="0" smtClean="0"/>
              <a:t>Harlow Shapley</a:t>
            </a:r>
            <a:r>
              <a:rPr lang="zh-CN" altLang="en-US" dirty="0" smtClean="0"/>
              <a:t>）：球状星团（造父变星距离）均匀分布在银河的两侧，有向人马座聚集的倾向</a:t>
            </a:r>
          </a:p>
          <a:p>
            <a:pPr eaLnBrk="1" hangingPunct="1"/>
            <a:r>
              <a:rPr lang="zh-CN" altLang="en-US" dirty="0" smtClean="0"/>
              <a:t>太阳到银心（球状星团分布中心）的距离为 ~ 50,000 光年</a:t>
            </a:r>
          </a:p>
          <a:p>
            <a:pPr eaLnBrk="1" hangingPunct="1"/>
            <a:r>
              <a:rPr lang="zh-CN" altLang="en-US" dirty="0" smtClean="0"/>
              <a:t>银河系呈扁盘状，直径 ~</a:t>
            </a:r>
            <a:r>
              <a:rPr lang="en-US" altLang="zh-CN" dirty="0" smtClean="0"/>
              <a:t>30</a:t>
            </a:r>
            <a:r>
              <a:rPr lang="zh-CN" altLang="en-US" dirty="0" smtClean="0"/>
              <a:t>万光年</a:t>
            </a:r>
          </a:p>
        </p:txBody>
      </p:sp>
      <p:pic>
        <p:nvPicPr>
          <p:cNvPr id="34820" name="Picture 4" descr="F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125538"/>
            <a:ext cx="175418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 descr="sim_g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3500438"/>
            <a:ext cx="2925762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dirty="0" smtClean="0">
                <a:latin typeface="宋体" panose="02010600030101010101" pitchFamily="2" charset="-122"/>
              </a:rPr>
              <a:t>宇宙尺度大辩论：没解决问题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71563"/>
            <a:ext cx="8763000" cy="386960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1920年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日，沙普利-柯蒂斯大辩论</a:t>
            </a:r>
            <a:r>
              <a:rPr lang="en-US" altLang="zh-CN" sz="2800" dirty="0" smtClean="0"/>
              <a:t>：</a:t>
            </a:r>
          </a:p>
          <a:p>
            <a:pPr lvl="1" eaLnBrk="1" hangingPunct="1">
              <a:lnSpc>
                <a:spcPct val="90000"/>
              </a:lnSpc>
              <a:buFont typeface="Times" panose="02020603050405020304" pitchFamily="18" charset="0"/>
              <a:buAutoNum type="arabicPeriod"/>
            </a:pPr>
            <a:r>
              <a:rPr lang="zh-CN" altLang="en-US" dirty="0" smtClean="0">
                <a:solidFill>
                  <a:srgbClr val="FFFF00"/>
                </a:solidFill>
              </a:rPr>
              <a:t> “旋涡星云”的距离（</a:t>
            </a:r>
            <a:r>
              <a:rPr lang="en-US" altLang="zh-CN" dirty="0" smtClean="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大小</a:t>
            </a:r>
            <a:r>
              <a:rPr lang="zh-CN" altLang="en-US" dirty="0" smtClean="0">
                <a:solidFill>
                  <a:srgbClr val="FFFF00"/>
                </a:solidFill>
              </a:rPr>
              <a:t>）？</a:t>
            </a:r>
          </a:p>
          <a:p>
            <a:pPr lvl="1" eaLnBrk="1" hangingPunct="1">
              <a:lnSpc>
                <a:spcPct val="90000"/>
              </a:lnSpc>
              <a:buFont typeface="Times" panose="02020603050405020304" pitchFamily="18" charset="0"/>
              <a:buAutoNum type="arabicPeriod"/>
            </a:pPr>
            <a:r>
              <a:rPr lang="zh-CN" altLang="en-US" dirty="0" smtClean="0">
                <a:solidFill>
                  <a:srgbClr val="FFFF00"/>
                </a:solidFill>
              </a:rPr>
              <a:t> “旋涡星云”是恒星系统还是气体云？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沙普利</a:t>
            </a:r>
            <a:r>
              <a:rPr lang="en-US" altLang="zh-CN" dirty="0" smtClean="0"/>
              <a:t>：“</a:t>
            </a:r>
            <a:r>
              <a:rPr lang="zh-CN" altLang="en-US" dirty="0" smtClean="0"/>
              <a:t>旋涡星云”是银河系内的气体云，银河系就是整个宇宙</a:t>
            </a:r>
            <a:endParaRPr lang="en-US" altLang="zh-CN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柯蒂斯 （</a:t>
            </a:r>
            <a:r>
              <a:rPr lang="en-US" altLang="zh-CN" dirty="0" smtClean="0"/>
              <a:t>Curtis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: </a:t>
            </a:r>
            <a:r>
              <a:rPr lang="zh-CN" altLang="en-US" dirty="0" smtClean="0"/>
              <a:t>宇宙是由</a:t>
            </a:r>
            <a:r>
              <a:rPr lang="zh-CN" altLang="en-US" dirty="0"/>
              <a:t>诸多</a:t>
            </a:r>
            <a:r>
              <a:rPr lang="zh-CN" altLang="en-US" dirty="0" smtClean="0"/>
              <a:t>类似“旋涡星云”的星系构成的， “旋涡星云”是恒星系统</a:t>
            </a:r>
            <a:endParaRPr lang="zh-CN" altLang="en-US" dirty="0" smtClean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6868" name="Picture 4" descr="milkyway_gleaso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054" y="4725144"/>
            <a:ext cx="72691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</a:rPr>
              <a:t>哈勃的裁决：距离是关键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149725"/>
            <a:ext cx="8893175" cy="2501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1923年，哈勃利用造父变星的周光关系测量“仙女大星云</a:t>
            </a:r>
            <a:r>
              <a:rPr lang="en-US" altLang="zh-CN" dirty="0" smtClean="0"/>
              <a:t>”</a:t>
            </a:r>
            <a:r>
              <a:rPr lang="zh-CN" altLang="en-US" dirty="0" smtClean="0"/>
              <a:t>造父变星的距离：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/>
              <a:t>M31</a:t>
            </a:r>
            <a:r>
              <a:rPr lang="zh-CN" altLang="en-US" dirty="0" smtClean="0"/>
              <a:t>是恒星系统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/>
              <a:t>M31</a:t>
            </a:r>
            <a:r>
              <a:rPr lang="zh-CN" altLang="en-US" dirty="0" smtClean="0"/>
              <a:t>距离 </a:t>
            </a:r>
            <a:r>
              <a:rPr lang="en-US" altLang="zh-CN" dirty="0" smtClean="0"/>
              <a:t>&gt;&gt;&gt; </a:t>
            </a:r>
            <a:r>
              <a:rPr lang="zh-CN" altLang="en-US" dirty="0" smtClean="0"/>
              <a:t>银河系的“</a:t>
            </a:r>
            <a:r>
              <a:rPr lang="en-US" altLang="zh-CN" dirty="0" smtClean="0"/>
              <a:t>30</a:t>
            </a:r>
            <a:r>
              <a:rPr lang="zh-CN" altLang="en-US" dirty="0" smtClean="0"/>
              <a:t>万光年”尺度</a:t>
            </a:r>
            <a:endParaRPr lang="en-US" altLang="zh-CN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/>
              <a:t>M31</a:t>
            </a:r>
            <a:r>
              <a:rPr lang="zh-CN" altLang="en-US" dirty="0" smtClean="0"/>
              <a:t>（其它旋涡及椭圆星云）是</a:t>
            </a:r>
            <a:r>
              <a:rPr lang="en-US" altLang="zh-CN" dirty="0" smtClean="0"/>
              <a:t>[</a:t>
            </a:r>
            <a:r>
              <a:rPr lang="zh-CN" altLang="en-US" dirty="0" smtClean="0"/>
              <a:t>银</a:t>
            </a:r>
            <a:r>
              <a:rPr lang="en-US" altLang="zh-CN" dirty="0" smtClean="0"/>
              <a:t>]</a:t>
            </a:r>
            <a:r>
              <a:rPr lang="zh-CN" altLang="en-US" dirty="0" smtClean="0"/>
              <a:t>河外星系</a:t>
            </a:r>
          </a:p>
        </p:txBody>
      </p:sp>
      <p:pic>
        <p:nvPicPr>
          <p:cNvPr id="38916" name="Picture 4" descr="hubble_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1927225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052513"/>
            <a:ext cx="5178425" cy="291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</a:rPr>
              <a:t>、宇宙学原理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96975"/>
            <a:ext cx="8763000" cy="5257800"/>
          </a:xfrm>
        </p:spPr>
        <p:txBody>
          <a:bodyPr/>
          <a:lstStyle/>
          <a:p>
            <a:r>
              <a:rPr lang="en-US" altLang="zh-CN" dirty="0" smtClean="0"/>
              <a:t>1920s</a:t>
            </a:r>
            <a:r>
              <a:rPr lang="zh-CN" altLang="en-US" dirty="0" smtClean="0"/>
              <a:t>，弗里德曼</a:t>
            </a:r>
            <a:r>
              <a:rPr lang="en-US" altLang="zh-CN" sz="2400" dirty="0" smtClean="0"/>
              <a:t>(Alexander </a:t>
            </a:r>
            <a:r>
              <a:rPr lang="en-US" altLang="zh-CN" sz="2400" dirty="0" err="1" smtClean="0"/>
              <a:t>Friedmann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1888–1925)</a:t>
            </a:r>
            <a:r>
              <a:rPr lang="zh-CN" altLang="en-US" dirty="0" smtClean="0"/>
              <a:t>利用广义相对论建立宇宙的数学模型，假设</a:t>
            </a:r>
          </a:p>
          <a:p>
            <a:pPr lvl="1"/>
            <a:r>
              <a:rPr lang="zh-CN" altLang="en-US" dirty="0" smtClean="0"/>
              <a:t>地球在宇宙中并非处于一个特别的位置，</a:t>
            </a:r>
          </a:p>
          <a:p>
            <a:pPr lvl="1"/>
            <a:r>
              <a:rPr lang="zh-CN" altLang="en-US" dirty="0" smtClean="0"/>
              <a:t>在大尺度上，宇宙的物理性质在各处及任一方向都是相同的</a:t>
            </a:r>
          </a:p>
          <a:p>
            <a:endParaRPr lang="zh-CN" altLang="en-US" dirty="0" smtClean="0"/>
          </a:p>
          <a:p>
            <a:r>
              <a:rPr lang="zh-CN" altLang="en-US" dirty="0" smtClean="0">
                <a:solidFill>
                  <a:srgbClr val="FFFF00"/>
                </a:solidFill>
              </a:rPr>
              <a:t>宇宙学原理：物理（化学等）定律适用于宇宙不同的地方及年龄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 smtClean="0"/>
              <a:t>宇宙学原理的预言</a:t>
            </a:r>
            <a:endParaRPr lang="en-US" altLang="zh-CN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96975"/>
            <a:ext cx="8763000" cy="518435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宇宙任何地方</a:t>
            </a:r>
            <a:r>
              <a:rPr lang="en-US" altLang="zh-CN" dirty="0" smtClean="0">
                <a:latin typeface="黑体" panose="02010609060101010101" pitchFamily="49" charset="-122"/>
              </a:rPr>
              <a:t>[</a:t>
            </a:r>
            <a:r>
              <a:rPr lang="zh-CN" altLang="en-US" dirty="0" smtClean="0">
                <a:latin typeface="黑体" panose="02010609060101010101" pitchFamily="49" charset="-122"/>
              </a:rPr>
              <a:t>在同一时刻</a:t>
            </a:r>
            <a:r>
              <a:rPr lang="en-US" altLang="zh-CN" dirty="0" smtClean="0">
                <a:latin typeface="黑体" panose="02010609060101010101" pitchFamily="49" charset="-122"/>
              </a:rPr>
              <a:t>]</a:t>
            </a:r>
            <a:r>
              <a:rPr lang="zh-CN" altLang="en-US" dirty="0" smtClean="0">
                <a:latin typeface="黑体" panose="02010609060101010101" pitchFamily="49" charset="-122"/>
              </a:rPr>
              <a:t>的</a:t>
            </a:r>
            <a:r>
              <a:rPr lang="zh-CN" altLang="en-US" dirty="0" smtClean="0"/>
              <a:t>“</a:t>
            </a:r>
            <a:r>
              <a:rPr lang="zh-CN" altLang="en-US" dirty="0" smtClean="0">
                <a:latin typeface="黑体" panose="02010609060101010101" pitchFamily="49" charset="-122"/>
              </a:rPr>
              <a:t>观测者</a:t>
            </a:r>
            <a:r>
              <a:rPr lang="zh-CN" altLang="en-US" dirty="0" smtClean="0"/>
              <a:t>”都应</a:t>
            </a:r>
            <a:r>
              <a:rPr lang="zh-CN" altLang="en-US" dirty="0" smtClean="0">
                <a:latin typeface="黑体" panose="02010609060101010101" pitchFamily="49" charset="-122"/>
              </a:rPr>
              <a:t>看到相同的宇宙</a:t>
            </a:r>
            <a:endParaRPr lang="zh-CN" altLang="en-US" dirty="0" smtClean="0">
              <a:solidFill>
                <a:srgbClr val="00FF00"/>
              </a:solidFill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宇宙学原理的两个具体预言：</a:t>
            </a:r>
          </a:p>
          <a:p>
            <a:pPr lvl="1" eaLnBrk="1" hangingPunct="1"/>
            <a:r>
              <a:rPr lang="zh-CN" altLang="en-US" dirty="0" smtClean="0">
                <a:solidFill>
                  <a:srgbClr val="FFFF00"/>
                </a:solidFill>
                <a:latin typeface="黑体" panose="02010609060101010101" pitchFamily="49" charset="-122"/>
              </a:rPr>
              <a:t>宇宙是均匀的</a:t>
            </a:r>
          </a:p>
          <a:p>
            <a:pPr lvl="1" eaLnBrk="1" hangingPunct="1"/>
            <a:r>
              <a:rPr lang="zh-CN" altLang="en-US" dirty="0" smtClean="0">
                <a:solidFill>
                  <a:srgbClr val="FFFF00"/>
                </a:solidFill>
                <a:latin typeface="黑体" panose="02010609060101010101" pitchFamily="49" charset="-122"/>
              </a:rPr>
              <a:t>宇宙是各向同性的</a:t>
            </a:r>
            <a:endParaRPr lang="zh-CN" altLang="en-US" dirty="0" smtClean="0">
              <a:solidFill>
                <a:srgbClr val="00FF00"/>
              </a:solidFill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宇宙学原理表明</a:t>
            </a:r>
            <a:r>
              <a:rPr lang="zh-CN" altLang="en-US" dirty="0" smtClean="0">
                <a:solidFill>
                  <a:srgbClr val="FFFF00"/>
                </a:solidFill>
                <a:latin typeface="黑体" panose="02010609060101010101" pitchFamily="49" charset="-122"/>
              </a:rPr>
              <a:t>宇宙既要均匀又要各向同性</a:t>
            </a:r>
            <a:endParaRPr lang="en-US" altLang="zh-CN" dirty="0" smtClean="0">
              <a:solidFill>
                <a:srgbClr val="FFFF00"/>
              </a:solidFill>
              <a:latin typeface="黑体" panose="02010609060101010101" pitchFamily="49" charset="-122"/>
            </a:endParaRPr>
          </a:p>
          <a:p>
            <a:pPr eaLnBrk="1" hangingPunct="1"/>
            <a:endParaRPr lang="en-US" altLang="zh-CN" dirty="0" smtClean="0"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宇宙学原理</a:t>
            </a:r>
            <a:r>
              <a:rPr lang="zh-CN" altLang="en-US" dirty="0">
                <a:latin typeface="黑体" panose="02010609060101010101" pitchFamily="49" charset="-122"/>
              </a:rPr>
              <a:t>是一个可检验的科学</a:t>
            </a:r>
            <a:r>
              <a:rPr lang="zh-CN" altLang="en-US" dirty="0" smtClean="0">
                <a:latin typeface="黑体" panose="02010609060101010101" pitchFamily="49" charset="-122"/>
              </a:rPr>
              <a:t>理论</a:t>
            </a:r>
            <a:endParaRPr lang="zh-CN" altLang="en-US" dirty="0"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星系的</a:t>
            </a:r>
            <a:r>
              <a:rPr lang="zh-CN" altLang="en-US" dirty="0" smtClean="0">
                <a:solidFill>
                  <a:srgbClr val="FFFF00"/>
                </a:solidFill>
                <a:latin typeface="黑体" panose="02010609060101010101" pitchFamily="49" charset="-122"/>
              </a:rPr>
              <a:t>大尺度</a:t>
            </a:r>
            <a:r>
              <a:rPr lang="zh-CN" altLang="en-US" dirty="0" smtClean="0">
                <a:latin typeface="黑体" panose="02010609060101010101" pitchFamily="49" charset="-122"/>
              </a:rPr>
              <a:t>分布是</a:t>
            </a:r>
            <a:r>
              <a:rPr lang="zh-CN" altLang="en-US" dirty="0">
                <a:latin typeface="黑体" panose="02010609060101010101" pitchFamily="49" charset="-122"/>
              </a:rPr>
              <a:t>宇宙学原理的直接检验</a:t>
            </a:r>
          </a:p>
          <a:p>
            <a:pPr eaLnBrk="1" hangingPunct="1"/>
            <a:endParaRPr lang="zh-CN" altLang="en-US" dirty="0" smtClean="0">
              <a:solidFill>
                <a:srgbClr val="FFFF00"/>
              </a:solidFill>
              <a:latin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45059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450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557213"/>
            <a:ext cx="8891587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179388" y="476250"/>
            <a:ext cx="2736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</a:rPr>
              <a:t>均匀，各向同性</a:t>
            </a:r>
          </a:p>
        </p:txBody>
      </p:sp>
      <p:sp>
        <p:nvSpPr>
          <p:cNvPr id="45062" name="TextBox 5"/>
          <p:cNvSpPr txBox="1">
            <a:spLocks noChangeArrowheads="1"/>
          </p:cNvSpPr>
          <p:nvPr/>
        </p:nvSpPr>
        <p:spPr bwMode="auto">
          <a:xfrm>
            <a:off x="4859338" y="476250"/>
            <a:ext cx="3673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</a:rPr>
              <a:t>不均匀，不各向同性</a:t>
            </a:r>
          </a:p>
        </p:txBody>
      </p:sp>
      <p:sp>
        <p:nvSpPr>
          <p:cNvPr id="45063" name="TextBox 6"/>
          <p:cNvSpPr txBox="1">
            <a:spLocks noChangeArrowheads="1"/>
          </p:cNvSpPr>
          <p:nvPr/>
        </p:nvSpPr>
        <p:spPr bwMode="auto">
          <a:xfrm>
            <a:off x="250825" y="3573463"/>
            <a:ext cx="32416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</a:rPr>
              <a:t>均匀，不各向同性</a:t>
            </a:r>
          </a:p>
        </p:txBody>
      </p:sp>
      <p:sp>
        <p:nvSpPr>
          <p:cNvPr id="45064" name="TextBox 7"/>
          <p:cNvSpPr txBox="1">
            <a:spLocks noChangeArrowheads="1"/>
          </p:cNvSpPr>
          <p:nvPr/>
        </p:nvSpPr>
        <p:spPr bwMode="auto">
          <a:xfrm>
            <a:off x="4787900" y="3573463"/>
            <a:ext cx="32400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49" charset="-122"/>
              </a:rPr>
              <a:t>均匀，不各向同性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smtClean="0"/>
              <a:t>星系分布的各项同性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25538"/>
            <a:ext cx="8763000" cy="17272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约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万个星系在约</a:t>
            </a:r>
            <a:r>
              <a:rPr lang="en-US" altLang="zh-CN" dirty="0" smtClean="0"/>
              <a:t>30</a:t>
            </a:r>
            <a:r>
              <a:rPr lang="zh-CN" altLang="en-US" dirty="0" smtClean="0"/>
              <a:t>度天空范围内和约</a:t>
            </a:r>
            <a:r>
              <a:rPr lang="en-US" altLang="zh-CN" dirty="0" smtClean="0"/>
              <a:t>20</a:t>
            </a:r>
            <a:r>
              <a:rPr lang="zh-CN" altLang="en-US" dirty="0" smtClean="0"/>
              <a:t>亿光年距离以内的分布</a:t>
            </a:r>
          </a:p>
          <a:p>
            <a:pPr eaLnBrk="1" hangingPunct="1"/>
            <a:r>
              <a:rPr lang="zh-CN" altLang="en-US" dirty="0" smtClean="0"/>
              <a:t>在这个尺度上，每个方向的星系计数大致相同</a:t>
            </a:r>
          </a:p>
        </p:txBody>
      </p:sp>
      <p:pic>
        <p:nvPicPr>
          <p:cNvPr id="48132" name="Picture 4" descr="a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997200"/>
            <a:ext cx="4518025" cy="33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6375" y="404813"/>
            <a:ext cx="5654675" cy="1368425"/>
          </a:xfrm>
        </p:spPr>
        <p:txBody>
          <a:bodyPr/>
          <a:lstStyle/>
          <a:p>
            <a:pPr algn="ctr"/>
            <a:r>
              <a:rPr lang="zh-CN" altLang="en-US" sz="8000" u="none" smtClean="0">
                <a:ea typeface="华文行楷" panose="02010800040101010101" pitchFamily="2" charset="-122"/>
              </a:rPr>
              <a:t>天文学导论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2420938"/>
            <a:ext cx="4608513" cy="2232025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zh-CN" altLang="en-US" sz="6000" dirty="0" smtClean="0"/>
              <a:t>第</a:t>
            </a:r>
            <a:r>
              <a:rPr lang="en-US" altLang="zh-CN" sz="6000" dirty="0" smtClean="0"/>
              <a:t>12</a:t>
            </a:r>
            <a:r>
              <a:rPr lang="zh-CN" altLang="en-US" sz="6000" dirty="0" smtClean="0"/>
              <a:t>讲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zh-CN" altLang="en-US" sz="6000" dirty="0" smtClean="0"/>
              <a:t>膨胀的宇宙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348880"/>
            <a:ext cx="4256050" cy="316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400" smtClean="0"/>
              <a:t>星系分布的均匀性</a:t>
            </a:r>
            <a:endParaRPr lang="en-US" altLang="zh-CN" sz="4400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68413"/>
            <a:ext cx="8763000" cy="143986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宇宙在大尺度（大于几亿光年的</a:t>
            </a:r>
            <a:r>
              <a:rPr lang="zh-CN" altLang="en-US" dirty="0" smtClean="0">
                <a:solidFill>
                  <a:srgbClr val="FFFF00"/>
                </a:solidFill>
              </a:rPr>
              <a:t>超星系团</a:t>
            </a:r>
            <a:r>
              <a:rPr lang="zh-CN" altLang="en-US" dirty="0" smtClean="0"/>
              <a:t>尺度）上均匀 </a:t>
            </a:r>
            <a:r>
              <a:rPr lang="en-US" altLang="zh-CN" dirty="0" smtClean="0"/>
              <a:t>[</a:t>
            </a:r>
            <a:r>
              <a:rPr lang="zh-CN" altLang="en-US" dirty="0" smtClean="0"/>
              <a:t>星系数量及结构</a:t>
            </a:r>
            <a:r>
              <a:rPr lang="en-US" altLang="zh-CN" dirty="0" smtClean="0"/>
              <a:t>]</a:t>
            </a:r>
          </a:p>
        </p:txBody>
      </p:sp>
      <p:pic>
        <p:nvPicPr>
          <p:cNvPr id="50180" name="Picture 4" descr="fila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08275"/>
            <a:ext cx="27765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10" descr="AAAKLEQ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636838"/>
            <a:ext cx="27082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Text Box 11"/>
          <p:cNvSpPr txBox="1">
            <a:spLocks noChangeArrowheads="1"/>
          </p:cNvSpPr>
          <p:nvPr/>
        </p:nvSpPr>
        <p:spPr bwMode="auto">
          <a:xfrm>
            <a:off x="5508625" y="3933825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~10</a:t>
            </a:r>
            <a:r>
              <a:rPr lang="zh-CN" altLang="en-US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galaxies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CN" smtClean="0">
                <a:latin typeface="Arial" panose="020B0604020202020204" pitchFamily="34" charset="0"/>
              </a:rPr>
              <a:t>3</a:t>
            </a:r>
            <a:r>
              <a:rPr lang="zh-CN" altLang="en-US" smtClean="0">
                <a:latin typeface="Arial" panose="020B0604020202020204" pitchFamily="34" charset="0"/>
              </a:rPr>
              <a:t>、宇宙在膨胀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268760"/>
            <a:ext cx="8763000" cy="1224136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1920s</a:t>
            </a:r>
            <a:r>
              <a:rPr lang="zh-CN" altLang="en-US" dirty="0" smtClean="0"/>
              <a:t>，维斯托 </a:t>
            </a:r>
            <a:r>
              <a:rPr lang="en-US" altLang="zh-CN" dirty="0" smtClean="0"/>
              <a:t>· </a:t>
            </a:r>
            <a:r>
              <a:rPr lang="zh-CN" altLang="en-US" dirty="0" smtClean="0"/>
              <a:t>斯莱弗</a:t>
            </a:r>
            <a:r>
              <a:rPr lang="en-US" altLang="zh-CN" dirty="0" smtClean="0"/>
              <a:t>(</a:t>
            </a:r>
            <a:r>
              <a:rPr lang="en-US" altLang="zh-CN" sz="2400" dirty="0" err="1" smtClean="0"/>
              <a:t>Vesto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Slipher</a:t>
            </a:r>
            <a:r>
              <a:rPr lang="en-US" altLang="zh-CN" dirty="0" smtClean="0"/>
              <a:t> </a:t>
            </a:r>
            <a:r>
              <a:rPr lang="en-US" altLang="zh-CN" sz="2400" dirty="0" smtClean="0"/>
              <a:t>1875–1969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r>
              <a:rPr lang="zh-CN" altLang="en-US" dirty="0" smtClean="0">
                <a:sym typeface="Wingdings" panose="05000000000000000000" pitchFamily="2" charset="2"/>
              </a:rPr>
              <a:t> </a:t>
            </a:r>
            <a:r>
              <a:rPr lang="zh-CN" altLang="zh-CN" dirty="0" smtClean="0">
                <a:sym typeface="Wingdings" panose="05000000000000000000" pitchFamily="2" charset="2"/>
              </a:rPr>
              <a:t>绝大部分</a:t>
            </a:r>
            <a:r>
              <a:rPr lang="zh-CN" altLang="zh-CN" dirty="0" smtClean="0"/>
              <a:t>星系的</a:t>
            </a:r>
            <a:r>
              <a:rPr lang="zh-CN" altLang="en-US" dirty="0" smtClean="0"/>
              <a:t>谱线的波长增加</a:t>
            </a: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" y="2708920"/>
            <a:ext cx="8723313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zh-CN" sz="4400" dirty="0" smtClean="0"/>
              <a:t>红移</a:t>
            </a:r>
            <a:endParaRPr lang="zh-CN" altLang="en-US" sz="4400" dirty="0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96975"/>
            <a:ext cx="8763000" cy="5400675"/>
          </a:xfrm>
        </p:spPr>
        <p:txBody>
          <a:bodyPr/>
          <a:lstStyle/>
          <a:p>
            <a:r>
              <a:rPr lang="zh-CN" altLang="en-US" dirty="0" smtClean="0"/>
              <a:t>斯莱弗</a:t>
            </a:r>
            <a:r>
              <a:rPr lang="en-US" altLang="zh-CN" dirty="0" smtClean="0"/>
              <a:t>把</a:t>
            </a:r>
            <a:r>
              <a:rPr lang="zh-CN" altLang="en-US" dirty="0" smtClean="0"/>
              <a:t>观测到的星系谱线波长的增加称为</a:t>
            </a:r>
            <a:r>
              <a:rPr lang="zh-CN" altLang="en-US" dirty="0" smtClean="0">
                <a:solidFill>
                  <a:srgbClr val="FFFF00"/>
                </a:solidFill>
              </a:rPr>
              <a:t>红移</a:t>
            </a:r>
            <a:r>
              <a:rPr lang="en-US" altLang="zh-CN" dirty="0" smtClean="0"/>
              <a:t>, </a:t>
            </a:r>
            <a:r>
              <a:rPr lang="zh-CN" altLang="en-US" dirty="0" smtClean="0"/>
              <a:t>用 </a:t>
            </a:r>
            <a:r>
              <a:rPr lang="en-US" altLang="zh-CN" dirty="0" smtClean="0">
                <a:solidFill>
                  <a:srgbClr val="FFFF00"/>
                </a:solidFill>
              </a:rPr>
              <a:t>z</a:t>
            </a:r>
            <a:r>
              <a:rPr lang="en-US" altLang="zh-CN" dirty="0" smtClean="0"/>
              <a:t> </a:t>
            </a:r>
            <a:r>
              <a:rPr lang="zh-CN" altLang="en-US" dirty="0" smtClean="0"/>
              <a:t>表示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哈勃把此红移解释为</a:t>
            </a:r>
            <a:r>
              <a:rPr lang="zh-CN" altLang="en-US" dirty="0" smtClean="0">
                <a:solidFill>
                  <a:srgbClr val="FFFF00"/>
                </a:solidFill>
              </a:rPr>
              <a:t>多普勒位移</a:t>
            </a:r>
            <a:r>
              <a:rPr lang="zh-CN" altLang="en-US" dirty="0" smtClean="0"/>
              <a:t>，由此得出结论：</a:t>
            </a:r>
            <a:r>
              <a:rPr lang="zh-CN" altLang="en-US" dirty="0" smtClean="0">
                <a:solidFill>
                  <a:srgbClr val="FFFF00"/>
                </a:solidFill>
              </a:rPr>
              <a:t>大部分星系在远离银河系</a:t>
            </a:r>
          </a:p>
        </p:txBody>
      </p:sp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708275"/>
            <a:ext cx="3211512" cy="133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哈勃定律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68413"/>
            <a:ext cx="8497888" cy="4897437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1929</a:t>
            </a:r>
            <a:r>
              <a:rPr lang="zh-CN" altLang="en-US" dirty="0" smtClean="0"/>
              <a:t>年，哈勃</a:t>
            </a:r>
            <a:r>
              <a:rPr lang="zh-CN" altLang="en-US" dirty="0" smtClean="0">
                <a:sym typeface="Wingdings" panose="05000000000000000000" pitchFamily="2" charset="2"/>
              </a:rPr>
              <a:t>把自己估计的</a:t>
            </a:r>
            <a:r>
              <a:rPr lang="zh-CN" altLang="en-US" dirty="0" smtClean="0"/>
              <a:t>星系距离与星系退行速度</a:t>
            </a:r>
            <a:r>
              <a:rPr lang="en-US" altLang="zh-CN" dirty="0" smtClean="0"/>
              <a:t>（</a:t>
            </a:r>
            <a:r>
              <a:rPr lang="zh-CN" altLang="en-US" dirty="0" smtClean="0"/>
              <a:t>由星系谱线红移得出）关联后得出</a:t>
            </a:r>
            <a:endParaRPr lang="zh-CN" altLang="en-US" dirty="0" smtClean="0">
              <a:solidFill>
                <a:srgbClr val="00FF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00FF00"/>
                </a:solidFill>
              </a:rPr>
              <a:t>             </a:t>
            </a:r>
            <a:r>
              <a:rPr lang="zh-CN" altLang="zh-CN" dirty="0" smtClean="0">
                <a:solidFill>
                  <a:srgbClr val="FFFF00"/>
                </a:solidFill>
              </a:rPr>
              <a:t>星系退行速度与</a:t>
            </a:r>
            <a:r>
              <a:rPr lang="zh-CN" altLang="en-US" dirty="0" smtClean="0">
                <a:solidFill>
                  <a:srgbClr val="FFFF00"/>
                </a:solidFill>
              </a:rPr>
              <a:t>其</a:t>
            </a:r>
            <a:r>
              <a:rPr lang="zh-CN" altLang="zh-CN" dirty="0" smtClean="0">
                <a:solidFill>
                  <a:srgbClr val="FFFF00"/>
                </a:solidFill>
              </a:rPr>
              <a:t>距离成正比</a:t>
            </a:r>
            <a:endParaRPr lang="zh-CN" altLang="en-US" dirty="0" smtClean="0">
              <a:solidFill>
                <a:srgbClr val="FFFF00"/>
              </a:solidFill>
            </a:endParaRP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933825"/>
            <a:ext cx="34099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6" name="Text Box 9"/>
          <p:cNvSpPr txBox="1">
            <a:spLocks noChangeArrowheads="1"/>
          </p:cNvSpPr>
          <p:nvPr/>
        </p:nvSpPr>
        <p:spPr bwMode="auto">
          <a:xfrm>
            <a:off x="2268538" y="5445125"/>
            <a:ext cx="3816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FF00"/>
                </a:solidFill>
              </a:rPr>
              <a:t>H</a:t>
            </a:r>
            <a:r>
              <a:rPr lang="en-US" altLang="zh-CN" baseline="-25000" dirty="0">
                <a:solidFill>
                  <a:srgbClr val="FFFF00"/>
                </a:solidFill>
              </a:rPr>
              <a:t>0</a:t>
            </a:r>
            <a:r>
              <a:rPr lang="en-US" altLang="zh-CN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称为</a:t>
            </a:r>
            <a:r>
              <a:rPr lang="zh-CN" altLang="en-US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哈勃常数</a:t>
            </a:r>
            <a:endParaRPr lang="en-US" altLang="zh-CN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7988" y="307132"/>
            <a:ext cx="8534400" cy="685800"/>
          </a:xfrm>
        </p:spPr>
        <p:txBody>
          <a:bodyPr/>
          <a:lstStyle/>
          <a:p>
            <a:r>
              <a:rPr lang="zh-CN" altLang="en-US" dirty="0" smtClean="0"/>
              <a:t>哈勃定律</a:t>
            </a:r>
            <a:r>
              <a:rPr lang="zh-CN" altLang="en-US" dirty="0"/>
              <a:t>支持</a:t>
            </a:r>
            <a:r>
              <a:rPr lang="zh-CN" altLang="en-US" dirty="0" smtClean="0"/>
              <a:t>宇宙学原理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5508" y="1109056"/>
            <a:ext cx="6906852" cy="1944217"/>
          </a:xfrm>
        </p:spPr>
        <p:txBody>
          <a:bodyPr/>
          <a:lstStyle/>
          <a:p>
            <a:r>
              <a:rPr lang="zh-CN" altLang="en-US" dirty="0"/>
              <a:t>各项同性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均匀的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FF00"/>
                </a:solidFill>
              </a:rPr>
              <a:t>均匀膨胀的（物质均匀分布的）！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4" y="3117169"/>
            <a:ext cx="76327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"/>
          <p:cNvSpPr/>
          <p:nvPr/>
        </p:nvSpPr>
        <p:spPr bwMode="auto">
          <a:xfrm>
            <a:off x="888704" y="4988657"/>
            <a:ext cx="7416824" cy="14401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864158" y="3088556"/>
            <a:ext cx="7560196" cy="1584176"/>
          </a:xfrm>
          <a:prstGeom prst="ellipse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4" name="上下箭头 3"/>
          <p:cNvSpPr/>
          <p:nvPr/>
        </p:nvSpPr>
        <p:spPr bwMode="auto">
          <a:xfrm>
            <a:off x="5004048" y="4096668"/>
            <a:ext cx="288032" cy="1152128"/>
          </a:xfrm>
          <a:prstGeom prst="up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4860032" y="3909988"/>
            <a:ext cx="3168352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 flipH="1">
            <a:off x="1115616" y="3909988"/>
            <a:ext cx="302433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188640"/>
            <a:ext cx="8534400" cy="787760"/>
          </a:xfrm>
        </p:spPr>
        <p:txBody>
          <a:bodyPr/>
          <a:lstStyle/>
          <a:p>
            <a:pPr algn="ctr"/>
            <a:r>
              <a:rPr lang="zh-CN" altLang="en-US" sz="3600" dirty="0"/>
              <a:t>哈勃</a:t>
            </a:r>
            <a:r>
              <a:rPr lang="zh-CN" altLang="en-US" sz="3600" dirty="0" smtClean="0"/>
              <a:t>定律是宇宙空间均匀</a:t>
            </a:r>
            <a:r>
              <a:rPr lang="zh-CN" altLang="en-US" sz="3600" dirty="0"/>
              <a:t>膨胀</a:t>
            </a:r>
            <a:r>
              <a:rPr lang="zh-CN" altLang="en-US" sz="3600" dirty="0" smtClean="0"/>
              <a:t>的自然结果</a:t>
            </a:r>
          </a:p>
        </p:txBody>
      </p:sp>
      <p:pic>
        <p:nvPicPr>
          <p:cNvPr id="62467" name="Picture 5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504" y="976400"/>
            <a:ext cx="6878971" cy="57649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092280" y="1412776"/>
            <a:ext cx="18722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认为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哈勃定律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星系自身运动的结果，是不自然的，也没有必然的理由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512" y="476672"/>
            <a:ext cx="88569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宇宙空间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均匀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膨胀意味着</a:t>
            </a:r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宇宙物质是均匀分布的</a:t>
            </a:r>
            <a:endParaRPr lang="en-US" altLang="zh-CN" sz="3200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否则，局域超强引力所引起的</a:t>
            </a:r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星系本动速度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会显著干扰由宇宙膨胀而引起的</a:t>
            </a:r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星系退行速度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因而不存在哈勃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定律</a:t>
            </a:r>
            <a:endParaRPr lang="en-US" altLang="zh-CN" sz="32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哈勃定律</a:t>
            </a:r>
            <a:r>
              <a:rPr lang="en-US" altLang="zh-CN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宇宙均匀膨胀</a:t>
            </a:r>
            <a:r>
              <a:rPr lang="en-US" altLang="zh-CN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32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宇宙</a:t>
            </a:r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物质</a:t>
            </a:r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均匀分布</a:t>
            </a:r>
            <a:endParaRPr lang="en-US" altLang="zh-CN" sz="3200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3200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3200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由宇宙膨胀而引起的星系红移称为</a:t>
            </a:r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宇宙学红移</a:t>
            </a:r>
            <a:endParaRPr lang="en-US" altLang="zh-CN" sz="3200" dirty="0" smtClean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088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333375"/>
            <a:ext cx="8534400" cy="685800"/>
          </a:xfrm>
        </p:spPr>
        <p:txBody>
          <a:bodyPr/>
          <a:lstStyle/>
          <a:p>
            <a:pPr algn="ctr"/>
            <a:r>
              <a:rPr lang="zh-CN" altLang="en-US" sz="4400" dirty="0" smtClean="0"/>
              <a:t>宇宙距离阶梯测量哈勃常数</a:t>
            </a:r>
            <a:r>
              <a:rPr lang="en-US" altLang="zh-CN" sz="4400" dirty="0" smtClean="0">
                <a:latin typeface="Arial" panose="020B0604020202020204" pitchFamily="34" charset="0"/>
              </a:rPr>
              <a:t>H</a:t>
            </a:r>
            <a:r>
              <a:rPr lang="en-US" altLang="zh-CN" sz="4400" baseline="-25000" dirty="0" smtClean="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2780928"/>
            <a:ext cx="8439472" cy="3600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要知道</a:t>
            </a:r>
            <a:r>
              <a:rPr lang="en-US" altLang="zh-CN" dirty="0" smtClean="0"/>
              <a:t>[</a:t>
            </a:r>
            <a:r>
              <a:rPr lang="zh-CN" altLang="en-US" dirty="0" smtClean="0"/>
              <a:t>目前</a:t>
            </a:r>
            <a:r>
              <a:rPr lang="en-US" altLang="zh-CN" dirty="0" smtClean="0"/>
              <a:t>]</a:t>
            </a:r>
            <a:r>
              <a:rPr lang="zh-CN" altLang="en-US" dirty="0" smtClean="0">
                <a:solidFill>
                  <a:srgbClr val="FFFF00"/>
                </a:solidFill>
              </a:rPr>
              <a:t>宇宙膨胀的速率</a:t>
            </a:r>
            <a:r>
              <a:rPr lang="zh-CN" altLang="en-US" dirty="0" smtClean="0"/>
              <a:t>，即需要知道精确的</a:t>
            </a:r>
            <a:r>
              <a:rPr lang="en-US" altLang="zh-CN" dirty="0" smtClean="0"/>
              <a:t>H</a:t>
            </a:r>
            <a:r>
              <a:rPr lang="en-US" altLang="zh-CN" baseline="-25000" dirty="0" smtClean="0"/>
              <a:t>0</a:t>
            </a:r>
            <a:endParaRPr lang="en-US" altLang="zh-CN" dirty="0" smtClean="0"/>
          </a:p>
          <a:p>
            <a:pPr lvl="1">
              <a:lnSpc>
                <a:spcPct val="90000"/>
              </a:lnSpc>
            </a:pPr>
            <a:r>
              <a:rPr lang="zh-CN" altLang="en-US" dirty="0" smtClean="0"/>
              <a:t>需要一批星系的退行速度与距离</a:t>
            </a:r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退行速度（</a:t>
            </a:r>
            <a:r>
              <a:rPr lang="zh-CN" altLang="en-US" dirty="0" smtClean="0">
                <a:solidFill>
                  <a:srgbClr val="FFFF00"/>
                </a:solidFill>
              </a:rPr>
              <a:t>哈勃流</a:t>
            </a:r>
            <a:r>
              <a:rPr lang="zh-CN" altLang="en-US" dirty="0" smtClean="0"/>
              <a:t>）即红移测量容易</a:t>
            </a:r>
          </a:p>
          <a:p>
            <a:pPr>
              <a:lnSpc>
                <a:spcPct val="90000"/>
              </a:lnSpc>
            </a:pPr>
            <a:r>
              <a:rPr lang="zh-CN" altLang="en-US" dirty="0" smtClean="0"/>
              <a:t>测量距离（特别是很遥远的距离）则困难得多</a:t>
            </a:r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61901"/>
            <a:ext cx="34099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260350"/>
            <a:ext cx="8763000" cy="244792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距离阶梯</a:t>
            </a:r>
            <a:r>
              <a:rPr lang="zh-CN" altLang="en-US" dirty="0" smtClean="0"/>
              <a:t>关联测量多种（重合）尺度距离的方法，每一种方法建立在上一种方法的基础上</a:t>
            </a:r>
          </a:p>
          <a:p>
            <a:r>
              <a:rPr lang="zh-CN" altLang="en-US" dirty="0" smtClean="0"/>
              <a:t>例如，</a:t>
            </a:r>
            <a:r>
              <a:rPr lang="zh-CN" altLang="en-US" dirty="0" smtClean="0">
                <a:solidFill>
                  <a:srgbClr val="FFFF00"/>
                </a:solidFill>
              </a:rPr>
              <a:t>分光视差法</a:t>
            </a:r>
            <a:r>
              <a:rPr lang="zh-CN" altLang="en-US" dirty="0" smtClean="0"/>
              <a:t>是基于</a:t>
            </a:r>
            <a:r>
              <a:rPr lang="zh-CN" altLang="zh-CN" dirty="0" smtClean="0">
                <a:solidFill>
                  <a:srgbClr val="FFFF00"/>
                </a:solidFill>
              </a:rPr>
              <a:t>视差法</a:t>
            </a:r>
            <a:r>
              <a:rPr lang="zh-CN" altLang="zh-CN" dirty="0" smtClean="0"/>
              <a:t>所建立的恒星赫-罗图，来</a:t>
            </a:r>
            <a:r>
              <a:rPr lang="zh-CN" altLang="en-US" dirty="0" smtClean="0"/>
              <a:t>测量更远恒星的距离</a:t>
            </a:r>
            <a:endParaRPr lang="en-US" altLang="zh-CN" dirty="0" smtClean="0"/>
          </a:p>
        </p:txBody>
      </p:sp>
      <p:pic>
        <p:nvPicPr>
          <p:cNvPr id="7680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41663"/>
            <a:ext cx="5568950" cy="299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8" y="2457450"/>
            <a:ext cx="3033712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805" name="Text Box 7"/>
          <p:cNvSpPr txBox="1">
            <a:spLocks noChangeArrowheads="1"/>
          </p:cNvSpPr>
          <p:nvPr/>
        </p:nvSpPr>
        <p:spPr bwMode="auto">
          <a:xfrm>
            <a:off x="6300788" y="4005263"/>
            <a:ext cx="10080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00FF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哈勃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476250"/>
            <a:ext cx="7489825" cy="295275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用来测量距离的天体称为</a:t>
            </a:r>
            <a:r>
              <a:rPr lang="zh-CN" altLang="en-US" dirty="0" smtClean="0">
                <a:solidFill>
                  <a:srgbClr val="FFFF00"/>
                </a:solidFill>
              </a:rPr>
              <a:t>标准烛光，</a:t>
            </a:r>
            <a:r>
              <a:rPr lang="zh-CN" altLang="en-US" dirty="0" smtClean="0"/>
              <a:t>是光度“已知”的某类型天体，且光度高</a:t>
            </a: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造父变星</a:t>
            </a:r>
            <a:r>
              <a:rPr lang="zh-CN" altLang="en-US" dirty="0" smtClean="0">
                <a:latin typeface="Times New Roman" panose="02020603050405020304" pitchFamily="18" charset="0"/>
              </a:rPr>
              <a:t>是重要的一类标准烛光，基于勒维特发现的造父变星的</a:t>
            </a:r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周光关系</a:t>
            </a:r>
            <a:r>
              <a:rPr lang="zh-CN" altLang="en-US" dirty="0" smtClean="0">
                <a:latin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</a:rPr>
              <a:t>HST</a:t>
            </a:r>
            <a:r>
              <a:rPr lang="zh-CN" altLang="en-US" dirty="0" smtClean="0">
                <a:latin typeface="Times New Roman" panose="02020603050405020304" pitchFamily="18" charset="0"/>
              </a:rPr>
              <a:t>测量的星系距离可达 </a:t>
            </a:r>
            <a:r>
              <a:rPr lang="en-US" altLang="zh-CN" dirty="0" smtClean="0">
                <a:latin typeface="Times New Roman" panose="02020603050405020304" pitchFamily="18" charset="0"/>
              </a:rPr>
              <a:t>~30 </a:t>
            </a:r>
            <a:r>
              <a:rPr lang="en-US" altLang="zh-CN" dirty="0" err="1" smtClean="0">
                <a:latin typeface="Times New Roman" panose="02020603050405020304" pitchFamily="18" charset="0"/>
              </a:rPr>
              <a:t>Mpc</a:t>
            </a:r>
            <a:endParaRPr lang="zh-CN" altLang="en-US" dirty="0" smtClean="0">
              <a:latin typeface="Times New Roman" panose="02020603050405020304" pitchFamily="18" charset="0"/>
            </a:endParaRPr>
          </a:p>
        </p:txBody>
      </p:sp>
      <p:pic>
        <p:nvPicPr>
          <p:cNvPr id="78851" name="Picture 4" descr="vari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43313"/>
            <a:ext cx="3921125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5" descr="lmccephp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644900"/>
            <a:ext cx="4859338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4" descr="levitt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2043113"/>
            <a:ext cx="161925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404813"/>
            <a:ext cx="8534400" cy="685800"/>
          </a:xfrm>
        </p:spPr>
        <p:txBody>
          <a:bodyPr/>
          <a:lstStyle/>
          <a:p>
            <a:pPr algn="ctr"/>
            <a:r>
              <a:rPr lang="zh-CN" altLang="en-US" sz="5400" smtClean="0"/>
              <a:t>本讲内容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35150" y="1700213"/>
            <a:ext cx="6337300" cy="4176712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3600" dirty="0" smtClean="0"/>
              <a:t>星系的发现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3600" dirty="0" smtClean="0"/>
              <a:t>宇宙学原理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3600" dirty="0" smtClean="0"/>
              <a:t>宇宙在膨胀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3600" dirty="0" smtClean="0"/>
              <a:t>宇宙开始于大爆炸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3600" dirty="0" smtClean="0"/>
              <a:t>宇宙微波背景辐射 </a:t>
            </a:r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sz="3600" dirty="0" smtClean="0"/>
              <a:t>大爆炸核合成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4400" dirty="0" err="1" smtClean="0"/>
              <a:t>Ia</a:t>
            </a:r>
            <a:r>
              <a:rPr lang="en-US" altLang="zh-CN" sz="4400" dirty="0" smtClean="0"/>
              <a:t> </a:t>
            </a:r>
            <a:r>
              <a:rPr lang="zh-CN" altLang="en-US" sz="4400" dirty="0" smtClean="0"/>
              <a:t>型超新星是光度很高的标准烛光</a:t>
            </a:r>
          </a:p>
        </p:txBody>
      </p:sp>
      <p:pic>
        <p:nvPicPr>
          <p:cNvPr id="808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68413"/>
            <a:ext cx="3871912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1" name="Text Box 7"/>
          <p:cNvSpPr txBox="1">
            <a:spLocks noChangeArrowheads="1"/>
          </p:cNvSpPr>
          <p:nvPr/>
        </p:nvSpPr>
        <p:spPr bwMode="auto">
          <a:xfrm>
            <a:off x="5436096" y="4797152"/>
            <a:ext cx="33131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风车星系</a:t>
            </a:r>
            <a:r>
              <a:rPr lang="en-US" altLang="zh-CN" dirty="0"/>
              <a:t>M101</a:t>
            </a:r>
            <a:r>
              <a:rPr lang="zh-CN" altLang="en-US" dirty="0"/>
              <a:t>：超新星</a:t>
            </a:r>
            <a:r>
              <a:rPr lang="en-US" altLang="zh-CN" dirty="0"/>
              <a:t>2011fe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CN" sz="4400" dirty="0" err="1" smtClean="0"/>
              <a:t>Ia</a:t>
            </a:r>
            <a:r>
              <a:rPr lang="zh-CN" altLang="en-US" sz="4400" dirty="0" smtClean="0"/>
              <a:t>型超新星超</a:t>
            </a:r>
            <a:r>
              <a:rPr lang="en-US" altLang="zh-CN" sz="4400" dirty="0" smtClean="0"/>
              <a:t>2011fe</a:t>
            </a:r>
            <a:r>
              <a:rPr lang="zh-CN" altLang="en-US" sz="4400" dirty="0" smtClean="0"/>
              <a:t>的</a:t>
            </a:r>
            <a:r>
              <a:rPr lang="en-US" altLang="zh-CN" sz="4400" dirty="0" smtClean="0"/>
              <a:t>[</a:t>
            </a:r>
            <a:r>
              <a:rPr lang="zh-CN" altLang="en-US" sz="4400" dirty="0" smtClean="0"/>
              <a:t>星系</a:t>
            </a:r>
            <a:r>
              <a:rPr lang="en-US" altLang="zh-CN" sz="4400" dirty="0" smtClean="0"/>
              <a:t>]</a:t>
            </a:r>
            <a:r>
              <a:rPr lang="zh-CN" altLang="en-US" sz="4400" dirty="0" smtClean="0"/>
              <a:t>距离</a:t>
            </a:r>
          </a:p>
        </p:txBody>
      </p:sp>
      <p:pic>
        <p:nvPicPr>
          <p:cNvPr id="829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484313"/>
            <a:ext cx="27336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4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1484313"/>
            <a:ext cx="2373313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4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213100"/>
            <a:ext cx="448945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50" name="Picture 7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4652963"/>
            <a:ext cx="4443412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51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5734050"/>
            <a:ext cx="3363912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52" name="Text Box 9"/>
          <p:cNvSpPr txBox="1">
            <a:spLocks noChangeArrowheads="1"/>
          </p:cNvSpPr>
          <p:nvPr/>
        </p:nvSpPr>
        <p:spPr bwMode="auto">
          <a:xfrm>
            <a:off x="468313" y="2492375"/>
            <a:ext cx="828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/>
              <a:t>2011fe</a:t>
            </a:r>
            <a:r>
              <a:rPr lang="zh-CN" altLang="en-US" sz="2800" dirty="0"/>
              <a:t>的</a:t>
            </a:r>
            <a:r>
              <a:rPr lang="zh-CN" altLang="en-US" sz="2800" dirty="0">
                <a:solidFill>
                  <a:srgbClr val="FFFF00"/>
                </a:solidFill>
              </a:rPr>
              <a:t>最大亮度</a:t>
            </a:r>
            <a:r>
              <a:rPr lang="zh-CN" altLang="en-US" sz="2800" dirty="0"/>
              <a:t>：</a:t>
            </a:r>
            <a:r>
              <a:rPr lang="en-US" altLang="zh-CN" sz="2800" dirty="0"/>
              <a:t>7.5 ×10^(–12) W/m^2</a:t>
            </a:r>
            <a:endParaRPr lang="zh-CN" altLang="en-US" sz="2800" dirty="0"/>
          </a:p>
        </p:txBody>
      </p:sp>
      <p:sp>
        <p:nvSpPr>
          <p:cNvPr id="82953" name="Text Box 10"/>
          <p:cNvSpPr txBox="1">
            <a:spLocks noChangeArrowheads="1"/>
          </p:cNvSpPr>
          <p:nvPr/>
        </p:nvSpPr>
        <p:spPr bwMode="auto">
          <a:xfrm>
            <a:off x="250825" y="3357563"/>
            <a:ext cx="4392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dirty="0" err="1"/>
              <a:t>Ia</a:t>
            </a:r>
            <a:r>
              <a:rPr lang="zh-CN" altLang="en-US" sz="2800" dirty="0"/>
              <a:t>型超新星的</a:t>
            </a:r>
            <a:r>
              <a:rPr lang="zh-CN" altLang="en-US" sz="2800" dirty="0">
                <a:solidFill>
                  <a:srgbClr val="FFFF00"/>
                </a:solidFill>
              </a:rPr>
              <a:t>最大</a:t>
            </a:r>
            <a:r>
              <a:rPr lang="zh-CN" altLang="en-US" sz="2800" dirty="0" smtClean="0">
                <a:solidFill>
                  <a:srgbClr val="FFFF00"/>
                </a:solidFill>
              </a:rPr>
              <a:t>光度</a:t>
            </a:r>
            <a:r>
              <a:rPr lang="zh-CN" altLang="en-US" sz="2800" dirty="0" smtClean="0"/>
              <a:t>：</a:t>
            </a:r>
            <a:endParaRPr lang="zh-CN" altLang="en-US" sz="2800" dirty="0"/>
          </a:p>
        </p:txBody>
      </p:sp>
      <p:sp>
        <p:nvSpPr>
          <p:cNvPr id="82954" name="Text Box 11"/>
          <p:cNvSpPr txBox="1">
            <a:spLocks noChangeArrowheads="1"/>
          </p:cNvSpPr>
          <p:nvPr/>
        </p:nvSpPr>
        <p:spPr bwMode="auto">
          <a:xfrm>
            <a:off x="179388" y="4724400"/>
            <a:ext cx="4392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dirty="0"/>
              <a:t>2011fe(</a:t>
            </a:r>
            <a:r>
              <a:rPr lang="zh-CN" altLang="en-US" sz="2800" dirty="0"/>
              <a:t>风车星系</a:t>
            </a:r>
            <a:r>
              <a:rPr lang="en-US" altLang="zh-CN" sz="2800" dirty="0"/>
              <a:t>)</a:t>
            </a:r>
            <a:r>
              <a:rPr lang="zh-CN" altLang="en-US" sz="2800" dirty="0"/>
              <a:t>的距离：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056440" y="1225451"/>
            <a:ext cx="19065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</a:rPr>
              <a:t>标准</a:t>
            </a:r>
            <a:r>
              <a:rPr lang="zh-CN" altLang="en-US" sz="3200" dirty="0" smtClean="0">
                <a:solidFill>
                  <a:srgbClr val="FFFF00"/>
                </a:solidFill>
              </a:rPr>
              <a:t>烛光法原理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3600" dirty="0" smtClean="0"/>
              <a:t>哈勃</a:t>
            </a:r>
            <a:r>
              <a:rPr lang="en-US" altLang="zh-CN" sz="3600" dirty="0" smtClean="0"/>
              <a:t>[</a:t>
            </a:r>
            <a:r>
              <a:rPr lang="zh-CN" altLang="en-US" sz="3600" dirty="0" smtClean="0"/>
              <a:t>定律</a:t>
            </a:r>
            <a:r>
              <a:rPr lang="en-US" altLang="zh-CN" sz="3600" dirty="0" smtClean="0"/>
              <a:t>]</a:t>
            </a:r>
            <a:r>
              <a:rPr lang="zh-CN" altLang="en-US" sz="3600" dirty="0" smtClean="0"/>
              <a:t>图的直线拟合斜率</a:t>
            </a:r>
            <a:r>
              <a:rPr lang="en-US" altLang="zh-CN" sz="3600" dirty="0" smtClean="0"/>
              <a:t>=</a:t>
            </a:r>
            <a:r>
              <a:rPr lang="zh-CN" altLang="en-US" sz="3600" dirty="0" smtClean="0"/>
              <a:t>哈勃常数</a:t>
            </a:r>
            <a:r>
              <a:rPr lang="en-US" altLang="zh-CN" sz="3600" dirty="0" smtClean="0">
                <a:latin typeface="Arial" panose="020B0604020202020204" pitchFamily="34" charset="0"/>
              </a:rPr>
              <a:t>H</a:t>
            </a:r>
            <a:r>
              <a:rPr lang="en-US" altLang="zh-CN" sz="3600" baseline="-25000" dirty="0" smtClean="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849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052513"/>
            <a:ext cx="6199187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dirty="0" smtClean="0"/>
              <a:t>“红移即距离”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556792"/>
            <a:ext cx="8763000" cy="4609058"/>
          </a:xfrm>
        </p:spPr>
        <p:txBody>
          <a:bodyPr/>
          <a:lstStyle/>
          <a:p>
            <a:r>
              <a:rPr lang="zh-CN" altLang="en-US" dirty="0"/>
              <a:t>先使用一批距离</a:t>
            </a:r>
            <a:r>
              <a:rPr lang="zh-CN" altLang="en-US" dirty="0" smtClean="0"/>
              <a:t>已知（用其它方法）的</a:t>
            </a:r>
            <a:r>
              <a:rPr lang="zh-CN" altLang="en-US" dirty="0"/>
              <a:t>星系求得</a:t>
            </a:r>
            <a:r>
              <a:rPr lang="en-US" altLang="zh-CN" dirty="0"/>
              <a:t>H0 </a:t>
            </a:r>
            <a:r>
              <a:rPr lang="zh-CN" altLang="en-US" dirty="0"/>
              <a:t>，然后利用</a:t>
            </a:r>
            <a:r>
              <a:rPr lang="en-US" altLang="zh-CN" dirty="0"/>
              <a:t>H0</a:t>
            </a:r>
            <a:r>
              <a:rPr lang="zh-CN" altLang="en-US" dirty="0"/>
              <a:t>求得其它更多（更远）星系的</a:t>
            </a:r>
            <a:r>
              <a:rPr lang="zh-CN" altLang="en-US" dirty="0" smtClean="0"/>
              <a:t>距离</a:t>
            </a:r>
            <a:endParaRPr lang="en-US" altLang="zh-CN" dirty="0"/>
          </a:p>
          <a:p>
            <a:r>
              <a:rPr lang="zh-CN" altLang="en-US" dirty="0" smtClean="0"/>
              <a:t>一旦</a:t>
            </a:r>
            <a:r>
              <a:rPr lang="en-US" altLang="zh-CN" dirty="0" smtClean="0"/>
              <a:t>H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已知，哈勃定律使得距离测量变得容易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哈勃定律提供了绘制可观测</a:t>
            </a:r>
            <a:r>
              <a:rPr lang="zh-CN" altLang="en-US" dirty="0" smtClean="0">
                <a:solidFill>
                  <a:srgbClr val="FFFF00"/>
                </a:solidFill>
              </a:rPr>
              <a:t>宇宙结构</a:t>
            </a:r>
            <a:r>
              <a:rPr lang="zh-CN" altLang="en-US" dirty="0" smtClean="0"/>
              <a:t>的工具</a:t>
            </a:r>
            <a:endParaRPr lang="en-US" altLang="zh-CN" dirty="0" smtClean="0">
              <a:solidFill>
                <a:srgbClr val="00FF00"/>
              </a:solidFill>
            </a:endParaRPr>
          </a:p>
          <a:p>
            <a:endParaRPr lang="en-US" altLang="zh-CN" dirty="0" smtClean="0">
              <a:solidFill>
                <a:srgbClr val="00FF00"/>
              </a:solidFill>
            </a:endParaRPr>
          </a:p>
          <a:p>
            <a:r>
              <a:rPr lang="zh-CN" altLang="en-US" dirty="0" smtClean="0"/>
              <a:t>宇宙膨胀速率随宇宙年龄的演化</a:t>
            </a:r>
            <a:r>
              <a:rPr lang="zh-CN" altLang="en-US" dirty="0"/>
              <a:t>：</a:t>
            </a:r>
            <a:r>
              <a:rPr lang="en-US" altLang="zh-CN" dirty="0" smtClean="0"/>
              <a:t>H(t)</a:t>
            </a:r>
            <a:endParaRPr lang="zh-CN" altLang="en-US" baseline="-25000" dirty="0" smtClean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7091"/>
            <a:ext cx="3408363" cy="741362"/>
          </a:xfrm>
          <a:prstGeom prst="rect">
            <a:avLst/>
          </a:prstGeom>
          <a:noFill/>
          <a:ln w="76200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5" y="404664"/>
            <a:ext cx="8503989" cy="852636"/>
          </a:xfrm>
        </p:spPr>
        <p:txBody>
          <a:bodyPr/>
          <a:lstStyle/>
          <a:p>
            <a:pPr algn="ctr"/>
            <a:r>
              <a:rPr lang="zh-CN" altLang="en-US" sz="3200" dirty="0" smtClean="0"/>
              <a:t>由星系红移测量星系距离：哈勃定律的应用</a:t>
            </a: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997200"/>
            <a:ext cx="2841625" cy="912813"/>
          </a:xfrm>
          <a:prstGeom prst="rect">
            <a:avLst/>
          </a:prstGeom>
          <a:noFill/>
          <a:ln w="57150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7338"/>
            <a:ext cx="2490788" cy="1050925"/>
          </a:xfrm>
          <a:prstGeom prst="rect">
            <a:avLst/>
          </a:prstGeom>
          <a:solidFill>
            <a:srgbClr val="00FF00"/>
          </a:solidFill>
          <a:ln w="57150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700213"/>
            <a:ext cx="4237037" cy="90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4" name="Picture 8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8488" y="1916113"/>
            <a:ext cx="2051050" cy="447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292600"/>
            <a:ext cx="867568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300663"/>
            <a:ext cx="3408363" cy="741362"/>
          </a:xfrm>
          <a:prstGeom prst="rect">
            <a:avLst/>
          </a:prstGeom>
          <a:noFill/>
          <a:ln w="76200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300663"/>
            <a:ext cx="4759325" cy="74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7340" name="Rectangle 12"/>
          <p:cNvSpPr>
            <a:spLocks noChangeArrowheads="1"/>
          </p:cNvSpPr>
          <p:nvPr/>
        </p:nvSpPr>
        <p:spPr bwMode="auto">
          <a:xfrm>
            <a:off x="5148064" y="5668677"/>
            <a:ext cx="576262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800" dirty="0">
                <a:solidFill>
                  <a:srgbClr val="FF0000"/>
                </a:solidFill>
                <a:latin typeface="Times New Roman" panose="02020603050405020304" pitchFamily="18" charset="0"/>
                <a:ea typeface="华文琥珀" panose="02010800040101010101" pitchFamily="2" charset="-122"/>
              </a:rPr>
              <a:t>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000" dirty="0" smtClean="0"/>
              <a:t>回溯时间：“距离（红移）即时间”  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0825" y="1196975"/>
            <a:ext cx="4033838" cy="4248150"/>
          </a:xfrm>
        </p:spPr>
        <p:txBody>
          <a:bodyPr/>
          <a:lstStyle/>
          <a:p>
            <a:r>
              <a:rPr lang="zh-CN" altLang="en-US" dirty="0" smtClean="0"/>
              <a:t>因为</a:t>
            </a:r>
            <a:r>
              <a:rPr lang="zh-CN" altLang="en-US" dirty="0" smtClean="0">
                <a:solidFill>
                  <a:srgbClr val="FFFF00"/>
                </a:solidFill>
              </a:rPr>
              <a:t>光速有限</a:t>
            </a:r>
            <a:r>
              <a:rPr lang="zh-CN" altLang="en-US" dirty="0" smtClean="0"/>
              <a:t>和星系距离遥远，所以星系距离也包含</a:t>
            </a:r>
            <a:r>
              <a:rPr lang="en-US" altLang="zh-CN" dirty="0" smtClean="0"/>
              <a:t>[</a:t>
            </a:r>
            <a:r>
              <a:rPr lang="zh-CN" altLang="en-US" dirty="0" smtClean="0"/>
              <a:t>宇宙</a:t>
            </a:r>
            <a:r>
              <a:rPr lang="en-US" altLang="zh-CN" dirty="0" smtClean="0"/>
              <a:t>]</a:t>
            </a:r>
            <a:r>
              <a:rPr lang="zh-CN" altLang="en-US" dirty="0" smtClean="0"/>
              <a:t>星系早期的时间</a:t>
            </a:r>
          </a:p>
          <a:p>
            <a:endParaRPr lang="zh-CN" altLang="en-US" dirty="0" smtClean="0"/>
          </a:p>
          <a:p>
            <a:r>
              <a:rPr lang="zh-CN" altLang="en-US" dirty="0" smtClean="0">
                <a:solidFill>
                  <a:srgbClr val="FFFF00"/>
                </a:solidFill>
              </a:rPr>
              <a:t>回溯时间</a:t>
            </a:r>
            <a:r>
              <a:rPr lang="zh-CN" altLang="en-US" dirty="0" smtClean="0"/>
              <a:t>是遥远天体所发出的光到达地球所经历的时间</a:t>
            </a:r>
          </a:p>
        </p:txBody>
      </p:sp>
      <p:graphicFrame>
        <p:nvGraphicFramePr>
          <p:cNvPr id="244788" name="Group 52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9740333"/>
              </p:ext>
            </p:extLst>
          </p:nvPr>
        </p:nvGraphicFramePr>
        <p:xfrm>
          <a:off x="4356100" y="1268413"/>
          <a:ext cx="4392613" cy="4384093"/>
        </p:xfrm>
        <a:graphic>
          <a:graphicData uri="http://schemas.openxmlformats.org/drawingml/2006/table">
            <a:tbl>
              <a:tblPr/>
              <a:tblGrid>
                <a:gridCol w="1439863">
                  <a:extLst>
                    <a:ext uri="{9D8B030D-6E8A-4147-A177-3AD203B41FA5}">
                      <a16:colId xmlns:a16="http://schemas.microsoft.com/office/drawing/2014/main" val="1712252735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813299047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534885495"/>
                    </a:ext>
                  </a:extLst>
                </a:gridCol>
              </a:tblGrid>
              <a:tr h="19190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红移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Z=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0.00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距离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[</a:t>
                      </a: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亿光年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]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=</a:t>
                      </a: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回溯时间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[</a:t>
                      </a: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亿年</a:t>
                      </a: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]</a:t>
                      </a: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395023"/>
                  </a:ext>
                </a:extLst>
              </a:tr>
              <a:tr h="806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0.01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1.39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1.39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93297"/>
                  </a:ext>
                </a:extLst>
              </a:tr>
              <a:tr h="7400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0.1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13.7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13.0</a:t>
                      </a:r>
                      <a:endParaRPr kumimoji="0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200878"/>
                  </a:ext>
                </a:extLst>
              </a:tr>
              <a:tr h="7830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318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079087"/>
                  </a:ext>
                </a:extLst>
              </a:tr>
            </a:tbl>
          </a:graphicData>
        </a:graphic>
      </p:graphicFrame>
      <p:sp>
        <p:nvSpPr>
          <p:cNvPr id="244785" name="Text Box 49"/>
          <p:cNvSpPr txBox="1">
            <a:spLocks noChangeArrowheads="1"/>
          </p:cNvSpPr>
          <p:nvPr/>
        </p:nvSpPr>
        <p:spPr bwMode="auto">
          <a:xfrm>
            <a:off x="323850" y="5734050"/>
            <a:ext cx="8424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哈勃定律是绘制可观测宇宙的时空结构的工具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8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476250"/>
            <a:ext cx="8534400" cy="685800"/>
          </a:xfrm>
        </p:spPr>
        <p:txBody>
          <a:bodyPr/>
          <a:lstStyle/>
          <a:p>
            <a:pPr algn="ctr"/>
            <a:r>
              <a:rPr lang="en-US" altLang="zh-CN" sz="5400" dirty="0" smtClean="0">
                <a:latin typeface="Arial" panose="020B0604020202020204" pitchFamily="34" charset="0"/>
              </a:rPr>
              <a:t>4</a:t>
            </a:r>
            <a:r>
              <a:rPr lang="zh-CN" altLang="en-US" sz="5400" dirty="0" smtClean="0">
                <a:latin typeface="Arial" panose="020B0604020202020204" pitchFamily="34" charset="0"/>
              </a:rPr>
              <a:t>、宇宙开始于一次大爆炸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557338"/>
            <a:ext cx="6264275" cy="935037"/>
          </a:xfrm>
        </p:spPr>
        <p:txBody>
          <a:bodyPr/>
          <a:lstStyle/>
          <a:p>
            <a:r>
              <a:rPr lang="zh-CN" altLang="en-US" dirty="0" smtClean="0"/>
              <a:t>哈勃定律揭示了</a:t>
            </a:r>
            <a:r>
              <a:rPr lang="zh-CN" altLang="en-US" dirty="0" smtClean="0">
                <a:solidFill>
                  <a:srgbClr val="00FF00"/>
                </a:solidFill>
              </a:rPr>
              <a:t>宇宙的起源！</a:t>
            </a:r>
          </a:p>
        </p:txBody>
      </p:sp>
      <p:pic>
        <p:nvPicPr>
          <p:cNvPr id="91140" name="Picture 10" descr="File:Universe expansion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276872"/>
            <a:ext cx="417646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400" smtClean="0">
                <a:ea typeface="宋体" panose="02010600030101010101" pitchFamily="2" charset="-122"/>
              </a:rPr>
              <a:t>哈勃时间 </a:t>
            </a:r>
            <a:r>
              <a:rPr lang="en-US" altLang="zh-CN" sz="4400" smtClean="0">
                <a:ea typeface="宋体" panose="02010600030101010101" pitchFamily="2" charset="-122"/>
              </a:rPr>
              <a:t>1/H</a:t>
            </a:r>
            <a:r>
              <a:rPr lang="en-US" altLang="zh-CN" sz="4400" baseline="-25000" smtClean="0">
                <a:ea typeface="宋体" panose="02010600030101010101" pitchFamily="2" charset="-122"/>
              </a:rPr>
              <a:t>0    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哈勃定律表明星系之间相互远离所经历的时间相同，称为</a:t>
            </a:r>
            <a:r>
              <a:rPr lang="zh-CN" altLang="en-US" dirty="0" smtClean="0">
                <a:solidFill>
                  <a:srgbClr val="FFFF00"/>
                </a:solidFill>
              </a:rPr>
              <a:t>哈勃时间</a:t>
            </a:r>
          </a:p>
          <a:p>
            <a:pPr lvl="1" eaLnBrk="1" hangingPunct="1"/>
            <a:r>
              <a:rPr lang="zh-CN" altLang="en-US" dirty="0" smtClean="0"/>
              <a:t>（与具体的星系及其距离无关）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宇宙等速膨胀 </a:t>
            </a:r>
            <a:r>
              <a:rPr lang="zh-CN" altLang="en-US" dirty="0" smtClean="0">
                <a:sym typeface="Wingdings" panose="05000000000000000000" pitchFamily="2" charset="2"/>
              </a:rPr>
              <a:t> </a:t>
            </a:r>
            <a:r>
              <a:rPr lang="en-US" altLang="zh-CN" sz="3600" dirty="0" smtClean="0">
                <a:solidFill>
                  <a:srgbClr val="FFFF00"/>
                </a:solidFill>
                <a:ea typeface="宋体" panose="02010600030101010101" pitchFamily="2" charset="-122"/>
              </a:rPr>
              <a:t>1/H</a:t>
            </a:r>
            <a:r>
              <a:rPr lang="en-US" altLang="zh-CN" sz="3600" baseline="-25000" dirty="0" smtClean="0">
                <a:solidFill>
                  <a:srgbClr val="FFFF00"/>
                </a:solidFill>
                <a:ea typeface="宋体" panose="02010600030101010101" pitchFamily="2" charset="-122"/>
              </a:rPr>
              <a:t>0</a:t>
            </a:r>
            <a:r>
              <a:rPr lang="en-US" altLang="zh-CN" sz="3600" baseline="-25000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/>
              <a:t>即为</a:t>
            </a:r>
            <a:r>
              <a:rPr lang="zh-CN" altLang="en-US" dirty="0" smtClean="0">
                <a:solidFill>
                  <a:srgbClr val="FFFF00"/>
                </a:solidFill>
              </a:rPr>
              <a:t>宇宙年龄</a:t>
            </a:r>
          </a:p>
          <a:p>
            <a:pPr eaLnBrk="1" hangingPunct="1"/>
            <a:r>
              <a:rPr lang="en-US" altLang="zh-CN" dirty="0" smtClean="0"/>
              <a:t>H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＝</a:t>
            </a:r>
            <a:r>
              <a:rPr lang="en-US" altLang="zh-CN" dirty="0" smtClean="0"/>
              <a:t>71 km/s/</a:t>
            </a:r>
            <a:r>
              <a:rPr lang="en-US" altLang="zh-CN" dirty="0" err="1" smtClean="0"/>
              <a:t>Mpc</a:t>
            </a:r>
            <a:r>
              <a:rPr lang="en-US" altLang="zh-CN" dirty="0" smtClean="0"/>
              <a:t> 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宇宙年龄 </a:t>
            </a:r>
            <a:r>
              <a:rPr lang="en-US" altLang="zh-CN" dirty="0" smtClean="0"/>
              <a:t>~ 137</a:t>
            </a:r>
            <a:r>
              <a:rPr lang="zh-CN" altLang="en-US" dirty="0" smtClean="0"/>
              <a:t>亿年</a:t>
            </a:r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706438" y="3500438"/>
          <a:ext cx="79978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36" r:id="rId4" imgW="2233261" imgH="266469" progId="Equation.3">
                  <p:embed/>
                </p:oleObj>
              </mc:Choice>
              <mc:Fallback>
                <p:oleObj r:id="rId4" imgW="2233261" imgH="26646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3500438"/>
                        <a:ext cx="7997825" cy="955675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 smtClean="0"/>
              <a:t>任何两个星系远离的时间相同</a:t>
            </a:r>
            <a:endParaRPr lang="zh-CN" altLang="en-US" sz="3200" baseline="-25000" smtClean="0"/>
          </a:p>
        </p:txBody>
      </p:sp>
      <p:pic>
        <p:nvPicPr>
          <p:cNvPr id="9318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2875"/>
            <a:ext cx="6243637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90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141663"/>
            <a:ext cx="6918325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901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508500"/>
            <a:ext cx="48482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2808287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908050"/>
            <a:ext cx="4752975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2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412875"/>
            <a:ext cx="2017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902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516563"/>
            <a:ext cx="70580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9021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021388"/>
            <a:ext cx="6119813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标志宇宙开始的事件称为</a:t>
            </a:r>
            <a:r>
              <a:rPr lang="zh-CN" altLang="en-US" sz="4000" dirty="0" smtClean="0">
                <a:sym typeface="Wingdings" panose="05000000000000000000" pitchFamily="2" charset="2"/>
              </a:rPr>
              <a:t>宇宙大爆炸</a:t>
            </a:r>
            <a:endParaRPr lang="zh-CN" altLang="en-US" sz="4000" dirty="0" smtClean="0"/>
          </a:p>
        </p:txBody>
      </p:sp>
      <p:pic>
        <p:nvPicPr>
          <p:cNvPr id="972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981075"/>
            <a:ext cx="7099300" cy="574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4" name="Picture 5" descr="013000007035571271137385147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068638"/>
            <a:ext cx="1778000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smtClean="0"/>
              <a:t>教材学习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700213"/>
            <a:ext cx="8763000" cy="865187"/>
          </a:xfrm>
        </p:spPr>
        <p:txBody>
          <a:bodyPr/>
          <a:lstStyle/>
          <a:p>
            <a:r>
              <a:rPr lang="en-US" altLang="zh-CN" smtClean="0"/>
              <a:t>Chapter 19   The Expanding Universe</a:t>
            </a:r>
            <a:endParaRPr lang="zh-CN" alt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提出宇宙大爆炸的第一人</a:t>
            </a:r>
            <a:endParaRPr lang="en-US" altLang="zh-CN" sz="4000" smtClean="0">
              <a:latin typeface="宋体" panose="02010600030101010101" pitchFamily="2" charset="-122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2348880"/>
            <a:ext cx="8763000" cy="4104455"/>
          </a:xfrm>
        </p:spPr>
        <p:txBody>
          <a:bodyPr/>
          <a:lstStyle/>
          <a:p>
            <a:pPr eaLnBrk="1" hangingPunct="1"/>
            <a:r>
              <a:rPr lang="en-US" altLang="zh-CN" dirty="0"/>
              <a:t>1920s</a:t>
            </a:r>
            <a:r>
              <a:rPr lang="zh-CN" altLang="en-US" dirty="0"/>
              <a:t>，弗里德曼</a:t>
            </a:r>
            <a:r>
              <a:rPr lang="en-US" altLang="zh-CN" dirty="0"/>
              <a:t>(Alexander </a:t>
            </a:r>
            <a:r>
              <a:rPr lang="en-US" altLang="zh-CN" dirty="0" err="1"/>
              <a:t>Friedmann</a:t>
            </a:r>
            <a:r>
              <a:rPr lang="zh-CN" altLang="en-US" dirty="0"/>
              <a:t> </a:t>
            </a:r>
            <a:r>
              <a:rPr lang="en-US" altLang="zh-CN" dirty="0"/>
              <a:t>1888–1925)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1927</a:t>
            </a:r>
            <a:r>
              <a:rPr lang="zh-CN" altLang="en-US" dirty="0" smtClean="0"/>
              <a:t>年，勒梅特</a:t>
            </a:r>
            <a:r>
              <a:rPr lang="en-US" altLang="zh-CN" sz="2400" dirty="0" smtClean="0"/>
              <a:t>[Georges </a:t>
            </a:r>
            <a:r>
              <a:rPr lang="en-US" altLang="zh-CN" sz="2400" dirty="0" err="1" smtClean="0"/>
              <a:t>Lemaître</a:t>
            </a:r>
            <a:r>
              <a:rPr lang="en-US" altLang="zh-CN" sz="2400" b="1" dirty="0" smtClean="0"/>
              <a:t> 1</a:t>
            </a:r>
            <a:r>
              <a:rPr lang="en-US" altLang="zh-CN" sz="2400" dirty="0" smtClean="0"/>
              <a:t>894-1966]</a:t>
            </a:r>
            <a:r>
              <a:rPr lang="zh-CN" altLang="en-US" dirty="0" smtClean="0"/>
              <a:t>指出广义相对论预言：过去的宇宙必定比今天的宇宙具有更小的空间尺度</a:t>
            </a: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宇宙有一个起始之点，称为“原始原子” </a:t>
            </a:r>
          </a:p>
        </p:txBody>
      </p:sp>
      <p:pic>
        <p:nvPicPr>
          <p:cNvPr id="99332" name="Picture 5" descr="Georges Lemaît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267652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268413"/>
            <a:ext cx="8763000" cy="540067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宇宙大爆炸发生在哪里？或者说宇宙的中心在哪里？</a:t>
            </a:r>
          </a:p>
          <a:p>
            <a:pPr eaLnBrk="1" hangingPunct="1"/>
            <a:r>
              <a:rPr lang="zh-CN" altLang="en-US" dirty="0" smtClean="0"/>
              <a:t>答案是，宇宙大爆炸发生地任何地方，或者说宇宙是没有中心的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因为，</a:t>
            </a:r>
            <a:r>
              <a:rPr lang="zh-CN" altLang="en-US" dirty="0" smtClean="0">
                <a:latin typeface="黑体" panose="02010609060101010101" pitchFamily="49" charset="-122"/>
                <a:sym typeface="Wingdings" panose="05000000000000000000" pitchFamily="2" charset="2"/>
              </a:rPr>
              <a:t>星系并非自身在时空中相互远离，而是宇宙自身的膨胀使得宇宙中的星系在相互远离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>自然得出，宇宙时空（创生）本身与大爆炸同时出现</a:t>
            </a:r>
          </a:p>
          <a:p>
            <a:pPr eaLnBrk="1" hangingPunct="1"/>
            <a:r>
              <a:rPr lang="zh-CN" altLang="en-US" dirty="0" smtClean="0"/>
              <a:t>大爆炸宇宙是均匀各项同性的，符合宇宙学原理</a:t>
            </a:r>
            <a:endParaRPr lang="en-US" altLang="zh-CN" dirty="0" smtClean="0"/>
          </a:p>
        </p:txBody>
      </p:sp>
      <p:pic>
        <p:nvPicPr>
          <p:cNvPr id="102404" name="Picture 6" descr="http://img0.imgtn.bdimg.com/it/u=1867848512,155270854&amp;fm=11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361"/>
            <a:ext cx="1030288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标题 1"/>
          <p:cNvSpPr>
            <a:spLocks noGrp="1"/>
          </p:cNvSpPr>
          <p:nvPr>
            <p:ph type="title" idx="4294967295"/>
          </p:nvPr>
        </p:nvSpPr>
        <p:spPr>
          <a:xfrm>
            <a:off x="323527" y="3068638"/>
            <a:ext cx="2664148" cy="3473450"/>
          </a:xfrm>
        </p:spPr>
        <p:txBody>
          <a:bodyPr/>
          <a:lstStyle/>
          <a:p>
            <a:pPr algn="l"/>
            <a:r>
              <a:rPr lang="zh-CN" altLang="en-US" sz="3200" u="none" dirty="0" smtClean="0"/>
              <a:t>哈勃定律是宇宙空间正在均匀（各项同性）膨胀的观测推论</a:t>
            </a:r>
          </a:p>
        </p:txBody>
      </p:sp>
      <p:pic>
        <p:nvPicPr>
          <p:cNvPr id="1044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6604000" cy="256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924175"/>
            <a:ext cx="5973763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06" name="Text Box 6"/>
          <p:cNvSpPr txBox="1">
            <a:spLocks noChangeArrowheads="1"/>
          </p:cNvSpPr>
          <p:nvPr/>
        </p:nvSpPr>
        <p:spPr bwMode="auto">
          <a:xfrm>
            <a:off x="6804025" y="404813"/>
            <a:ext cx="2339975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宇宙空间</a:t>
            </a:r>
            <a:r>
              <a:rPr lang="en-US" altLang="zh-CN" dirty="0">
                <a:latin typeface="Times New Roman" panose="02020603050405020304" pitchFamily="18" charset="0"/>
              </a:rPr>
              <a:t>~</a:t>
            </a:r>
            <a:r>
              <a:rPr lang="zh-CN" altLang="en-US" dirty="0">
                <a:latin typeface="Times New Roman" panose="02020603050405020304" pitchFamily="18" charset="0"/>
              </a:rPr>
              <a:t>橡皮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星系</a:t>
            </a:r>
            <a:r>
              <a:rPr lang="en-US" altLang="zh-CN" dirty="0">
                <a:latin typeface="Times New Roman" panose="02020603050405020304" pitchFamily="18" charset="0"/>
              </a:rPr>
              <a:t>~</a:t>
            </a:r>
            <a:r>
              <a:rPr lang="zh-CN" altLang="en-US" dirty="0">
                <a:latin typeface="Times New Roman" panose="02020603050405020304" pitchFamily="18" charset="0"/>
              </a:rPr>
              <a:t>硬币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z="3600" smtClean="0"/>
          </a:p>
        </p:txBody>
      </p:sp>
      <p:pic>
        <p:nvPicPr>
          <p:cNvPr id="1064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60350"/>
            <a:ext cx="8988425" cy="374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500" name="Text Box 5"/>
          <p:cNvSpPr txBox="1">
            <a:spLocks noChangeArrowheads="1"/>
          </p:cNvSpPr>
          <p:nvPr/>
        </p:nvSpPr>
        <p:spPr bwMode="auto">
          <a:xfrm>
            <a:off x="468313" y="4076700"/>
            <a:ext cx="8424862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rgbClr val="FFFF00"/>
                </a:solidFill>
                <a:latin typeface="黑体" panose="02010609060101010101" pitchFamily="49" charset="-122"/>
              </a:rPr>
              <a:t>尺度因子</a:t>
            </a:r>
            <a:r>
              <a:rPr lang="en-US" altLang="zh-CN" dirty="0" err="1">
                <a:latin typeface="黑体" panose="02010609060101010101" pitchFamily="49" charset="-122"/>
              </a:rPr>
              <a:t>，</a:t>
            </a:r>
            <a:r>
              <a:rPr lang="en-US" altLang="zh-CN" dirty="0" err="1">
                <a:solidFill>
                  <a:srgbClr val="FFFF00"/>
                </a:solidFill>
                <a:latin typeface="黑体" panose="02010609060101010101" pitchFamily="49" charset="-122"/>
              </a:rPr>
              <a:t>Ru</a:t>
            </a:r>
            <a:r>
              <a:rPr lang="zh-CN" altLang="en-US" dirty="0">
                <a:latin typeface="黑体" panose="02010609060101010101" pitchFamily="49" charset="-122"/>
              </a:rPr>
              <a:t>，被用来跟踪宇宙尺度的变化，它随宇宙膨胀而变大：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黑体" panose="02010609060101010101" pitchFamily="49" charset="-122"/>
              </a:rPr>
              <a:t>                         过于</a:t>
            </a:r>
            <a:r>
              <a:rPr lang="en-US" altLang="zh-CN" sz="3200" dirty="0">
                <a:latin typeface="黑体" panose="02010609060101010101" pitchFamily="49" charset="-122"/>
              </a:rPr>
              <a:t>&lt;1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00FF00"/>
                </a:solidFill>
                <a:latin typeface="黑体" panose="02010609060101010101" pitchFamily="49" charset="-122"/>
              </a:rPr>
              <a:t>                         现在</a:t>
            </a:r>
            <a:r>
              <a:rPr lang="en-US" altLang="zh-CN" sz="3200" dirty="0">
                <a:solidFill>
                  <a:srgbClr val="00FF00"/>
                </a:solidFill>
                <a:latin typeface="黑体" panose="02010609060101010101" pitchFamily="49" charset="-122"/>
              </a:rPr>
              <a:t>=1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黑体" panose="02010609060101010101" pitchFamily="49" charset="-122"/>
              </a:rPr>
              <a:t>                         未来</a:t>
            </a:r>
            <a:r>
              <a:rPr lang="en-US" altLang="zh-CN" sz="3200" dirty="0">
                <a:latin typeface="黑体" panose="02010609060101010101" pitchFamily="49" charset="-122"/>
              </a:rPr>
              <a:t>&gt;1</a:t>
            </a:r>
            <a:endParaRPr lang="zh-CN" altLang="en-US" sz="3200" dirty="0">
              <a:latin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5575" y="383600"/>
            <a:ext cx="2271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n-ea"/>
                <a:ea typeface="+mn-ea"/>
              </a:rPr>
              <a:t>现在 </a:t>
            </a:r>
            <a:r>
              <a:rPr lang="en-US" altLang="zh-CN" sz="3200" dirty="0" smtClean="0">
                <a:latin typeface="+mn-ea"/>
                <a:ea typeface="+mn-ea"/>
              </a:rPr>
              <a:t>Ru=1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36096" y="1869500"/>
            <a:ext cx="2271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+mn-ea"/>
                <a:ea typeface="+mn-ea"/>
              </a:rPr>
              <a:t>未来 </a:t>
            </a:r>
            <a:r>
              <a:rPr lang="en-US" altLang="zh-CN" sz="3200" dirty="0" smtClean="0">
                <a:latin typeface="+mn-ea"/>
                <a:ea typeface="+mn-ea"/>
              </a:rPr>
              <a:t>Ru&gt;1</a:t>
            </a:r>
            <a:endParaRPr lang="zh-CN" altLang="en-US" sz="3200" dirty="0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smtClean="0"/>
              <a:t>宇宙膨胀不影响局域的物理规律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557338"/>
            <a:ext cx="7885112" cy="1223962"/>
          </a:xfrm>
        </p:spPr>
        <p:txBody>
          <a:bodyPr/>
          <a:lstStyle/>
          <a:p>
            <a:r>
              <a:rPr lang="zh-CN" altLang="en-US" smtClean="0"/>
              <a:t>非宇宙学尺度：原子、恒星、星系等的大小及物理特征维持不变</a:t>
            </a:r>
          </a:p>
        </p:txBody>
      </p:sp>
      <p:sp>
        <p:nvSpPr>
          <p:cNvPr id="108548" name="Text Box 5"/>
          <p:cNvSpPr txBox="1">
            <a:spLocks noChangeArrowheads="1"/>
          </p:cNvSpPr>
          <p:nvPr/>
        </p:nvSpPr>
        <p:spPr bwMode="auto">
          <a:xfrm>
            <a:off x="539750" y="3357563"/>
            <a:ext cx="4105275" cy="20542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latin typeface="Times New Roman" panose="02020603050405020304" pitchFamily="18" charset="0"/>
              </a:rPr>
              <a:t>原子内和原子间的核力与电磁力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latin typeface="Times New Roman" panose="02020603050405020304" pitchFamily="18" charset="0"/>
              </a:rPr>
              <a:t>邻近天体之间的引力</a:t>
            </a:r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6300192" y="3783012"/>
            <a:ext cx="2125662" cy="1203325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</a:rPr>
              <a:t>宇宙膨胀</a:t>
            </a:r>
            <a:r>
              <a:rPr lang="zh-CN" altLang="en-US" sz="3600" dirty="0" smtClean="0">
                <a:latin typeface="Times New Roman" panose="02020603050405020304" pitchFamily="18" charset="0"/>
              </a:rPr>
              <a:t>（</a:t>
            </a:r>
            <a:r>
              <a:rPr lang="zh-CN" altLang="en-US" sz="3600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斥力</a:t>
            </a:r>
            <a:r>
              <a:rPr lang="zh-CN" altLang="en-US" sz="3600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08550" name="Rectangle 7"/>
          <p:cNvSpPr>
            <a:spLocks noChangeArrowheads="1"/>
          </p:cNvSpPr>
          <p:nvPr/>
        </p:nvSpPr>
        <p:spPr bwMode="auto">
          <a:xfrm>
            <a:off x="4932363" y="3933825"/>
            <a:ext cx="11480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＞</a:t>
            </a:r>
            <a:r>
              <a:rPr lang="en-US" altLang="zh-CN" sz="48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&gt;</a:t>
            </a:r>
            <a:endParaRPr lang="zh-CN" altLang="en-US" sz="4800" dirty="0">
              <a:solidFill>
                <a:srgbClr val="FF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 smtClean="0"/>
              <a:t>星系红移是宇宙膨胀（尺度因子改变）的结果</a:t>
            </a:r>
          </a:p>
        </p:txBody>
      </p:sp>
      <p:pic>
        <p:nvPicPr>
          <p:cNvPr id="1105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6197600" cy="570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596" name="Text Box 6"/>
          <p:cNvSpPr txBox="1">
            <a:spLocks noChangeArrowheads="1"/>
          </p:cNvSpPr>
          <p:nvPr/>
        </p:nvSpPr>
        <p:spPr bwMode="auto">
          <a:xfrm>
            <a:off x="6588125" y="1484313"/>
            <a:ext cx="226695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星系红移虽然可用多普勒位移公式来计算，但其本质并非像</a:t>
            </a:r>
            <a:r>
              <a:rPr lang="zh-CN" altLang="en-US" dirty="0" smtClean="0">
                <a:latin typeface="Times New Roman" panose="02020603050405020304" pitchFamily="18" charset="0"/>
              </a:rPr>
              <a:t>恒星远离地球运动所引起的</a:t>
            </a:r>
            <a:r>
              <a:rPr lang="zh-CN" altLang="en-US" dirty="0">
                <a:latin typeface="Times New Roman" panose="02020603050405020304" pitchFamily="18" charset="0"/>
              </a:rPr>
              <a:t>红移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549275"/>
            <a:ext cx="8763000" cy="52578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红移直接测量，辐射在从星系发出至到达地球的过程中，宇宙膨胀（宇宙尺度因子改变）了多少倍</a:t>
            </a:r>
          </a:p>
        </p:txBody>
      </p:sp>
      <p:pic>
        <p:nvPicPr>
          <p:cNvPr id="112643" name="Picture 4" descr="ballo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444385"/>
            <a:ext cx="464820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Text Box 6"/>
          <p:cNvSpPr txBox="1">
            <a:spLocks noChangeArrowheads="1"/>
          </p:cNvSpPr>
          <p:nvPr/>
        </p:nvSpPr>
        <p:spPr bwMode="auto">
          <a:xfrm>
            <a:off x="900113" y="3644900"/>
            <a:ext cx="2519362" cy="278765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Z=0, Ru=1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Z=1, Ru=1/2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Z=2, Ru=1/3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......</a:t>
            </a:r>
          </a:p>
        </p:txBody>
      </p:sp>
      <p:sp>
        <p:nvSpPr>
          <p:cNvPr id="112645" name="Line 7"/>
          <p:cNvSpPr>
            <a:spLocks noChangeShapeType="1"/>
          </p:cNvSpPr>
          <p:nvPr/>
        </p:nvSpPr>
        <p:spPr bwMode="auto">
          <a:xfrm flipV="1">
            <a:off x="3131840" y="4005261"/>
            <a:ext cx="2735560" cy="647874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46" name="Line 8"/>
          <p:cNvSpPr>
            <a:spLocks noChangeShapeType="1"/>
          </p:cNvSpPr>
          <p:nvPr/>
        </p:nvSpPr>
        <p:spPr bwMode="auto">
          <a:xfrm flipV="1">
            <a:off x="2771800" y="3428999"/>
            <a:ext cx="4752950" cy="528638"/>
          </a:xfrm>
          <a:prstGeom prst="line">
            <a:avLst/>
          </a:prstGeom>
          <a:noFill/>
          <a:ln w="76200">
            <a:solidFill>
              <a:srgbClr val="FF99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47" name="Line 9"/>
          <p:cNvSpPr>
            <a:spLocks noChangeShapeType="1"/>
          </p:cNvSpPr>
          <p:nvPr/>
        </p:nvSpPr>
        <p:spPr bwMode="auto">
          <a:xfrm flipV="1">
            <a:off x="3131840" y="3284536"/>
            <a:ext cx="1440160" cy="1944663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64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76475"/>
            <a:ext cx="2376487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smtClean="0"/>
              <a:t>红移 </a:t>
            </a:r>
            <a:r>
              <a:rPr lang="en-US" altLang="zh-CN" sz="4400" smtClean="0"/>
              <a:t>&gt; 1</a:t>
            </a:r>
            <a:r>
              <a:rPr lang="zh-CN" altLang="en-US" sz="4400" smtClean="0"/>
              <a:t>，星系退行速度 </a:t>
            </a:r>
            <a:r>
              <a:rPr lang="en-US" altLang="zh-CN" sz="4400" smtClean="0"/>
              <a:t>&gt;</a:t>
            </a:r>
            <a:r>
              <a:rPr lang="zh-CN" altLang="en-US" sz="4400" smtClean="0"/>
              <a:t>光速？</a:t>
            </a:r>
          </a:p>
        </p:txBody>
      </p:sp>
      <p:pic>
        <p:nvPicPr>
          <p:cNvPr id="320518" name="Picture 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125538"/>
            <a:ext cx="4846637" cy="525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69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125538"/>
            <a:ext cx="28511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69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565400"/>
            <a:ext cx="2643188" cy="661988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521" name="Text Box 9"/>
          <p:cNvSpPr txBox="1">
            <a:spLocks noChangeArrowheads="1"/>
          </p:cNvSpPr>
          <p:nvPr/>
        </p:nvSpPr>
        <p:spPr bwMode="auto">
          <a:xfrm>
            <a:off x="5422633" y="4375472"/>
            <a:ext cx="377983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dirty="0" smtClean="0">
                <a:latin typeface="Times New Roman" panose="02020603050405020304" pitchFamily="18" charset="0"/>
              </a:rPr>
              <a:t>相对论</a:t>
            </a:r>
            <a:r>
              <a:rPr lang="zh-CN" altLang="en-US" dirty="0">
                <a:latin typeface="Times New Roman" panose="02020603050405020304" pitchFamily="18" charset="0"/>
              </a:rPr>
              <a:t>速度时，需要考虑狭义相对论的时钟变缓效应，红移可任意大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>
            <a:off x="3635896" y="3068960"/>
            <a:ext cx="2952328" cy="20162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2150"/>
            <a:ext cx="9144000" cy="2232025"/>
          </a:xfrm>
        </p:spPr>
        <p:txBody>
          <a:bodyPr/>
          <a:lstStyle/>
          <a:p>
            <a:pPr algn="ctr" eaLnBrk="1" hangingPunct="1"/>
            <a:r>
              <a:rPr lang="en-US" altLang="zh-CN" dirty="0" smtClean="0">
                <a:latin typeface="Arial" panose="020B0604020202020204" pitchFamily="34" charset="0"/>
              </a:rPr>
              <a:t>5</a:t>
            </a:r>
            <a:r>
              <a:rPr lang="zh-CN" altLang="en-US" dirty="0" smtClean="0">
                <a:latin typeface="Arial" panose="020B0604020202020204" pitchFamily="34" charset="0"/>
              </a:rPr>
              <a:t>、宇宙微波背景辐射             </a:t>
            </a:r>
            <a:r>
              <a:rPr lang="en-US" altLang="zh-CN" dirty="0" smtClean="0">
                <a:latin typeface="Arial" panose="020B0604020202020204" pitchFamily="34" charset="0"/>
              </a:rPr>
              <a:t>The Cosmic Microwave  Background (CMB) Radiation</a:t>
            </a:r>
          </a:p>
        </p:txBody>
      </p:sp>
      <p:sp>
        <p:nvSpPr>
          <p:cNvPr id="116739" name="Text Box 7"/>
          <p:cNvSpPr txBox="1">
            <a:spLocks noChangeArrowheads="1"/>
          </p:cNvSpPr>
          <p:nvPr/>
        </p:nvSpPr>
        <p:spPr bwMode="auto">
          <a:xfrm>
            <a:off x="1259632" y="3429000"/>
            <a:ext cx="698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 dirty="0">
                <a:latin typeface="Times New Roman" panose="02020603050405020304" pitchFamily="18" charset="0"/>
              </a:rPr>
              <a:t>宇宙大爆炸发生的证据是什么？</a:t>
            </a:r>
            <a:endParaRPr lang="en-US" altLang="zh-CN" sz="3600" dirty="0">
              <a:latin typeface="Times New Roman" panose="02020603050405020304" pitchFamily="18" charset="0"/>
            </a:endParaRPr>
          </a:p>
        </p:txBody>
      </p:sp>
      <p:pic>
        <p:nvPicPr>
          <p:cNvPr id="4" name="Picture 15" descr="u=1837308525,2051776147&amp;fm=21&amp;g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21088"/>
            <a:ext cx="32670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9912" y="620688"/>
            <a:ext cx="4069209" cy="6858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</a:rPr>
              <a:t>大爆炸宇宙学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114216" y="2492896"/>
            <a:ext cx="5671009" cy="3600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 smtClean="0"/>
              <a:t>       1948</a:t>
            </a:r>
            <a:r>
              <a:rPr lang="zh-CN" altLang="en-US" dirty="0"/>
              <a:t>年，伽</a:t>
            </a:r>
            <a:r>
              <a:rPr lang="zh-CN" altLang="en-US" dirty="0" smtClean="0"/>
              <a:t>莫夫（</a:t>
            </a:r>
            <a:r>
              <a:rPr lang="en-US" altLang="zh-CN" dirty="0" smtClean="0"/>
              <a:t>George Gamow 1904–1968</a:t>
            </a:r>
            <a:r>
              <a:rPr lang="zh-CN" altLang="en-US" dirty="0" smtClean="0"/>
              <a:t>）等人提出宇宙起源的热</a:t>
            </a:r>
            <a:r>
              <a:rPr lang="zh-CN" altLang="en-US" dirty="0">
                <a:latin typeface="宋体" panose="02010600030101010101" pitchFamily="2" charset="-122"/>
              </a:rPr>
              <a:t>大爆炸</a:t>
            </a:r>
            <a:r>
              <a:rPr lang="zh-CN" altLang="en-US" dirty="0" smtClean="0">
                <a:latin typeface="宋体" panose="02010600030101010101" pitchFamily="2" charset="-122"/>
              </a:rPr>
              <a:t>宇宙学模型</a:t>
            </a:r>
            <a:r>
              <a:rPr lang="zh-CN" altLang="en-US" dirty="0" smtClean="0"/>
              <a:t>：极端</a:t>
            </a:r>
            <a:r>
              <a:rPr lang="zh-CN" altLang="en-US" dirty="0"/>
              <a:t>密集</a:t>
            </a:r>
            <a:r>
              <a:rPr lang="zh-CN" altLang="en-US" dirty="0" smtClean="0"/>
              <a:t>、温度极端高的早期宇宙必定充满极高能的热辐射。</a:t>
            </a:r>
            <a:endParaRPr lang="en-US" altLang="zh-CN" dirty="0"/>
          </a:p>
          <a:p>
            <a:pPr marL="0" indent="0" eaLnBrk="1" hangingPunct="1">
              <a:buNone/>
            </a:pPr>
            <a:r>
              <a:rPr lang="en-US" altLang="zh-CN" dirty="0" smtClean="0"/>
              <a:t>       </a:t>
            </a:r>
          </a:p>
        </p:txBody>
      </p:sp>
      <p:pic>
        <p:nvPicPr>
          <p:cNvPr id="5" name="Picture 5" descr="George Gam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2160240" cy="289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2798" y="1052736"/>
            <a:ext cx="8763000" cy="5616624"/>
          </a:xfrm>
        </p:spPr>
        <p:txBody>
          <a:bodyPr/>
          <a:lstStyle/>
          <a:p>
            <a:r>
              <a:rPr lang="zh-CN" altLang="en-US" sz="2800" dirty="0" smtClean="0"/>
              <a:t>叙述星系发现的历程，了解宇宙尺度大辩论</a:t>
            </a:r>
            <a:endParaRPr lang="en-US" altLang="zh-CN" sz="2800" dirty="0" smtClean="0"/>
          </a:p>
          <a:p>
            <a:r>
              <a:rPr lang="zh-CN" altLang="en-US" sz="2800" dirty="0" smtClean="0"/>
              <a:t>理解宇宙学原理及其观测证据</a:t>
            </a:r>
            <a:endParaRPr lang="en-US" altLang="zh-CN" sz="2800" dirty="0" smtClean="0"/>
          </a:p>
          <a:p>
            <a:r>
              <a:rPr lang="zh-CN" altLang="en-US" sz="2800" dirty="0" smtClean="0"/>
              <a:t>理解哈勃定律，阐述由此定律得出宇宙在膨胀</a:t>
            </a:r>
            <a:endParaRPr lang="en-US" altLang="zh-CN" sz="2800" dirty="0" smtClean="0"/>
          </a:p>
          <a:p>
            <a:r>
              <a:rPr lang="zh-CN" altLang="en-US" sz="2800" dirty="0" smtClean="0"/>
              <a:t>理解宇宙距离阶梯，掌握标准烛光源测距离所需光度的估算方法</a:t>
            </a:r>
            <a:endParaRPr lang="en-US" altLang="zh-CN" sz="2800" dirty="0" smtClean="0"/>
          </a:p>
          <a:p>
            <a:r>
              <a:rPr lang="zh-CN" altLang="en-US" sz="2800" dirty="0" smtClean="0"/>
              <a:t>阐述由哈勃定律得出宇宙</a:t>
            </a:r>
            <a:r>
              <a:rPr lang="zh-CN" altLang="en-US" sz="2800" dirty="0"/>
              <a:t>开始</a:t>
            </a:r>
            <a:r>
              <a:rPr lang="zh-CN" altLang="en-US" sz="2800" dirty="0" smtClean="0"/>
              <a:t>于一次大爆炸</a:t>
            </a:r>
            <a:endParaRPr lang="en-US" altLang="zh-CN" sz="2800" dirty="0" smtClean="0"/>
          </a:p>
          <a:p>
            <a:r>
              <a:rPr lang="zh-CN" altLang="en-US" sz="2800" dirty="0" smtClean="0"/>
              <a:t>理解星系红移的本质，星系红移与距离、宇宙大小和年龄、星系年龄的关系</a:t>
            </a:r>
            <a:endParaRPr lang="en-US" altLang="zh-CN" sz="2800" dirty="0"/>
          </a:p>
          <a:p>
            <a:r>
              <a:rPr lang="zh-CN" altLang="en-US" sz="2800" dirty="0" smtClean="0"/>
              <a:t>理解宇宙微波背景辐射，掌握重要的宇宙学参数 </a:t>
            </a:r>
            <a:endParaRPr lang="en-US" altLang="zh-CN" sz="2800" dirty="0" smtClean="0"/>
          </a:p>
          <a:p>
            <a:r>
              <a:rPr lang="zh-CN" altLang="en-US" sz="2800" dirty="0" smtClean="0"/>
              <a:t>理解宇宙大爆炸核合成，掌握原初元素及其丰度</a:t>
            </a:r>
            <a:endParaRPr lang="en-US" altLang="zh-CN" sz="2800" dirty="0" smtClean="0"/>
          </a:p>
          <a:p>
            <a:r>
              <a:rPr lang="zh-CN" altLang="en-US" sz="2800" dirty="0" smtClean="0"/>
              <a:t>阐述大爆炸宇宙学的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个观测证据</a:t>
            </a:r>
            <a:endParaRPr lang="zh-CN" altLang="en-US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73314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552" y="260350"/>
            <a:ext cx="8280920" cy="576263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latin typeface="Arial" panose="020B0604020202020204" pitchFamily="34" charset="0"/>
              </a:rPr>
              <a:t>热</a:t>
            </a:r>
            <a:r>
              <a:rPr lang="zh-CN" altLang="en-US" sz="3600" dirty="0" smtClean="0">
                <a:latin typeface="Arial" panose="020B0604020202020204" pitchFamily="34" charset="0"/>
              </a:rPr>
              <a:t>辐射</a:t>
            </a:r>
            <a:r>
              <a:rPr lang="zh-CN" altLang="en-US" sz="3600" dirty="0">
                <a:latin typeface="Arial" panose="020B0604020202020204" pitchFamily="34" charset="0"/>
              </a:rPr>
              <a:t>随宇宙膨胀红移</a:t>
            </a:r>
            <a:r>
              <a:rPr lang="zh-CN" altLang="en-US" sz="3600" dirty="0" smtClean="0">
                <a:latin typeface="Arial" panose="020B0604020202020204" pitchFamily="34" charset="0"/>
              </a:rPr>
              <a:t>，宇宙温度下降</a:t>
            </a:r>
            <a:endParaRPr lang="en-US" altLang="zh-CN" sz="3600" dirty="0" smtClean="0">
              <a:latin typeface="Arial" panose="020B0604020202020204" pitchFamily="34" charset="0"/>
            </a:endParaRP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78" y="1268760"/>
            <a:ext cx="3732212" cy="355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4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635375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" y="5445224"/>
            <a:ext cx="4012766" cy="54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>
                <a:latin typeface="Arial" panose="020B0604020202020204" pitchFamily="34" charset="0"/>
              </a:rPr>
              <a:t>CMB</a:t>
            </a:r>
            <a:r>
              <a:rPr lang="zh-CN" altLang="en-US" sz="3600" dirty="0" smtClean="0">
                <a:latin typeface="Arial" panose="020B0604020202020204" pitchFamily="34" charset="0"/>
              </a:rPr>
              <a:t>是</a:t>
            </a:r>
            <a:r>
              <a:rPr lang="zh-CN" altLang="en-US" sz="3600" dirty="0">
                <a:latin typeface="Arial" panose="020B0604020202020204" pitchFamily="34" charset="0"/>
              </a:rPr>
              <a:t>宇宙</a:t>
            </a:r>
            <a:r>
              <a:rPr lang="zh-CN" altLang="en-US" sz="3600" dirty="0" smtClean="0">
                <a:latin typeface="Arial" panose="020B0604020202020204" pitchFamily="34" charset="0"/>
              </a:rPr>
              <a:t>大爆炸发生的证据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484784"/>
            <a:ext cx="8763000" cy="4681066"/>
          </a:xfrm>
        </p:spPr>
        <p:txBody>
          <a:bodyPr/>
          <a:lstStyle/>
          <a:p>
            <a:r>
              <a:rPr lang="zh-CN" altLang="en-US" dirty="0"/>
              <a:t>随着宇宙的膨胀和冷却，热辐射从极高能的伽马射线波段</a:t>
            </a:r>
            <a:r>
              <a:rPr lang="zh-CN" altLang="en-US" dirty="0" smtClean="0"/>
              <a:t>逐步</a:t>
            </a:r>
            <a:r>
              <a:rPr lang="zh-CN" altLang="en-US" dirty="0">
                <a:solidFill>
                  <a:srgbClr val="FFFF00"/>
                </a:solidFill>
              </a:rPr>
              <a:t>红移</a:t>
            </a:r>
            <a:r>
              <a:rPr lang="zh-CN" altLang="en-US" dirty="0" smtClean="0"/>
              <a:t>到</a:t>
            </a:r>
            <a:r>
              <a:rPr lang="zh-CN" altLang="en-US" dirty="0"/>
              <a:t>今天</a:t>
            </a:r>
            <a:r>
              <a:rPr lang="zh-CN" altLang="en-US" dirty="0" smtClean="0"/>
              <a:t>的</a:t>
            </a:r>
            <a:r>
              <a:rPr lang="zh-CN" altLang="en-US" dirty="0"/>
              <a:t>微波</a:t>
            </a:r>
            <a:r>
              <a:rPr lang="zh-CN" altLang="en-US" dirty="0" smtClean="0"/>
              <a:t>波段。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当前</a:t>
            </a:r>
            <a:r>
              <a:rPr lang="zh-CN" altLang="en-US" dirty="0"/>
              <a:t>宇宙的热辐射谱应为温度为</a:t>
            </a:r>
            <a:r>
              <a:rPr lang="en-US" altLang="zh-CN" dirty="0"/>
              <a:t>~5-50 K</a:t>
            </a:r>
            <a:r>
              <a:rPr lang="zh-CN" altLang="en-US" dirty="0"/>
              <a:t>的黑体谱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>
                <a:latin typeface="Arial" panose="020B0604020202020204" pitchFamily="34" charset="0"/>
              </a:rPr>
              <a:t>CMB</a:t>
            </a:r>
            <a:r>
              <a:rPr lang="zh-CN" altLang="en-US" dirty="0">
                <a:latin typeface="Arial" panose="020B0604020202020204" pitchFamily="34" charset="0"/>
              </a:rPr>
              <a:t>是宇宙大爆炸的</a:t>
            </a:r>
            <a:r>
              <a:rPr lang="zh-CN" altLang="en-US" dirty="0" smtClean="0">
                <a:latin typeface="Arial" panose="020B0604020202020204" pitchFamily="34" charset="0"/>
              </a:rPr>
              <a:t>遗迹。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691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6296" y="332656"/>
            <a:ext cx="8763000" cy="2179237"/>
          </a:xfrm>
        </p:spPr>
        <p:txBody>
          <a:bodyPr/>
          <a:lstStyle/>
          <a:p>
            <a:pPr eaLnBrk="1" hangingPunct="1"/>
            <a:r>
              <a:rPr lang="zh-CN" altLang="en-US" dirty="0"/>
              <a:t>伽</a:t>
            </a:r>
            <a:r>
              <a:rPr lang="zh-CN" altLang="en-US" dirty="0" smtClean="0"/>
              <a:t>莫夫等人的学说并未受到重视。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1964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Dicke</a:t>
            </a:r>
            <a:r>
              <a:rPr lang="en-US" altLang="zh-CN" dirty="0" smtClean="0"/>
              <a:t>, Peebles, Roll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Wilkinson </a:t>
            </a:r>
            <a:r>
              <a:rPr lang="zh-CN" altLang="en-US" dirty="0" smtClean="0"/>
              <a:t>独立得出，宇宙早期是炽热的，遗留到今天的辐射是温度</a:t>
            </a:r>
            <a:r>
              <a:rPr lang="en-US" altLang="zh-CN" dirty="0" smtClean="0"/>
              <a:t>~10K </a:t>
            </a:r>
            <a:r>
              <a:rPr lang="zh-CN" altLang="en-US" dirty="0" smtClean="0"/>
              <a:t>的黑体谱</a:t>
            </a:r>
          </a:p>
        </p:txBody>
      </p:sp>
      <p:pic>
        <p:nvPicPr>
          <p:cNvPr id="125956" name="Picture 7" descr="250px-Jim_Peeb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85" y="2522466"/>
            <a:ext cx="316865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7" name="Text Box 8"/>
          <p:cNvSpPr txBox="1">
            <a:spLocks noChangeArrowheads="1"/>
          </p:cNvSpPr>
          <p:nvPr/>
        </p:nvSpPr>
        <p:spPr bwMode="auto">
          <a:xfrm>
            <a:off x="5041059" y="4941168"/>
            <a:ext cx="39608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Phillip James Edwin Peebles</a:t>
            </a:r>
            <a:r>
              <a:rPr lang="en-US" altLang="zh-CN" dirty="0">
                <a:latin typeface="Times New Roman" panose="02020603050405020304" pitchFamily="18" charset="0"/>
                <a:ea typeface="华文行楷" panose="02010800040101010101" pitchFamily="2" charset="-122"/>
              </a:rPr>
              <a:t> (1935- )  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239" y="387152"/>
            <a:ext cx="8352928" cy="2937321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迪克等人建造微波天线来寻找时，</a:t>
            </a:r>
            <a:r>
              <a:rPr lang="en-US" altLang="zh-CN" dirty="0" smtClean="0"/>
              <a:t>……</a:t>
            </a:r>
          </a:p>
          <a:p>
            <a:pPr eaLnBrk="1" hangingPunct="1"/>
            <a:r>
              <a:rPr lang="en-US" altLang="zh-CN" dirty="0" smtClean="0"/>
              <a:t>1965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, </a:t>
            </a:r>
            <a:r>
              <a:rPr lang="zh-CN" altLang="en-US" dirty="0" smtClean="0"/>
              <a:t>贝尔实验室的 </a:t>
            </a:r>
            <a:r>
              <a:rPr lang="en-US" altLang="zh-CN" dirty="0" smtClean="0"/>
              <a:t>Arno Penzias</a:t>
            </a:r>
            <a:r>
              <a:rPr lang="zh-CN" altLang="en-US" dirty="0" smtClean="0"/>
              <a:t>（彭齐亚斯）和 </a:t>
            </a:r>
            <a:r>
              <a:rPr lang="en-US" altLang="zh-CN" dirty="0" smtClean="0"/>
              <a:t>Robert Wilson</a:t>
            </a:r>
            <a:r>
              <a:rPr lang="zh-CN" altLang="en-US" dirty="0" smtClean="0"/>
              <a:t>（威尔逊）</a:t>
            </a:r>
            <a:r>
              <a:rPr lang="en-US" altLang="zh-CN" dirty="0" smtClean="0"/>
              <a:t>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7.35</a:t>
            </a:r>
            <a:r>
              <a:rPr lang="zh-CN" altLang="en-US" dirty="0" smtClean="0"/>
              <a:t>厘米波长发现宇宙中存在各向同性的辐射</a:t>
            </a:r>
          </a:p>
          <a:p>
            <a:pPr eaLnBrk="1" hangingPunct="1"/>
            <a:r>
              <a:rPr lang="en-US" altLang="zh-CN" dirty="0" err="1" smtClean="0"/>
              <a:t>Dicke</a:t>
            </a:r>
            <a:r>
              <a:rPr lang="zh-CN" altLang="en-US" dirty="0" smtClean="0"/>
              <a:t>等把它解释为温度为 </a:t>
            </a:r>
            <a:r>
              <a:rPr lang="en-US" altLang="zh-CN" dirty="0" smtClean="0"/>
              <a:t>3 K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CMB</a:t>
            </a:r>
            <a:endParaRPr lang="zh-CN" altLang="en-US" dirty="0" smtClean="0"/>
          </a:p>
        </p:txBody>
      </p:sp>
      <p:pic>
        <p:nvPicPr>
          <p:cNvPr id="128004" name="Picture 6" descr="AT26FG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491" y="3212976"/>
            <a:ext cx="3896338" cy="315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4477737" y="5854228"/>
            <a:ext cx="4321175" cy="5921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1979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年诺贝尔物理学奖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CN" sz="4000" dirty="0" smtClean="0"/>
              <a:t>CMB</a:t>
            </a:r>
            <a:r>
              <a:rPr lang="zh-CN" altLang="en-US" sz="4000" dirty="0" smtClean="0"/>
              <a:t>是能</a:t>
            </a:r>
            <a:r>
              <a:rPr lang="zh-CN" altLang="en-US" sz="4000" dirty="0"/>
              <a:t>看</a:t>
            </a:r>
            <a:r>
              <a:rPr lang="zh-CN" altLang="en-US" sz="4000" dirty="0" smtClean="0"/>
              <a:t>到的宇宙最早期的辐射</a:t>
            </a:r>
          </a:p>
        </p:txBody>
      </p:sp>
      <p:pic>
        <p:nvPicPr>
          <p:cNvPr id="1300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037497"/>
            <a:ext cx="6909271" cy="270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46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3846013"/>
            <a:ext cx="6909272" cy="271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053" name="Text Box 6"/>
          <p:cNvSpPr txBox="1">
            <a:spLocks noChangeArrowheads="1"/>
          </p:cNvSpPr>
          <p:nvPr/>
        </p:nvSpPr>
        <p:spPr bwMode="auto">
          <a:xfrm>
            <a:off x="323849" y="1628800"/>
            <a:ext cx="143986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行楷" panose="02010800040101010101" pitchFamily="2" charset="-122"/>
              </a:rPr>
              <a:t>宇宙电离状态</a:t>
            </a:r>
          </a:p>
        </p:txBody>
      </p:sp>
      <p:sp>
        <p:nvSpPr>
          <p:cNvPr id="324615" name="Text Box 7"/>
          <p:cNvSpPr txBox="1">
            <a:spLocks noChangeArrowheads="1"/>
          </p:cNvSpPr>
          <p:nvPr/>
        </p:nvSpPr>
        <p:spPr bwMode="auto">
          <a:xfrm>
            <a:off x="89755" y="4174111"/>
            <a:ext cx="190805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宇宙</a:t>
            </a:r>
            <a:r>
              <a:rPr lang="zh-CN" altLang="en-US" dirty="0">
                <a:latin typeface="Times New Roman" panose="02020603050405020304" pitchFamily="18" charset="0"/>
                <a:ea typeface="华文行楷" panose="02010800040101010101" pitchFamily="2" charset="-122"/>
              </a:rPr>
              <a:t>复合</a:t>
            </a:r>
            <a:r>
              <a:rPr lang="zh-CN" altLang="en-US" dirty="0" smtClean="0">
                <a:latin typeface="Times New Roman" panose="02020603050405020304" pitchFamily="18" charset="0"/>
                <a:ea typeface="华文行楷" panose="02010800040101010101" pitchFamily="2" charset="-122"/>
              </a:rPr>
              <a:t>状态（辐射与物质退耦）</a:t>
            </a:r>
            <a:endParaRPr lang="zh-CN" altLang="en-US" dirty="0"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548680"/>
            <a:ext cx="8568952" cy="4104456"/>
          </a:xfrm>
        </p:spPr>
        <p:txBody>
          <a:bodyPr/>
          <a:lstStyle/>
          <a:p>
            <a:r>
              <a:rPr lang="zh-CN" altLang="en-US" dirty="0" smtClean="0"/>
              <a:t>宇宙在</a:t>
            </a:r>
            <a:r>
              <a:rPr lang="en-US" altLang="zh-CN" dirty="0" smtClean="0"/>
              <a:t>~38</a:t>
            </a:r>
            <a:r>
              <a:rPr lang="zh-CN" altLang="en-US" dirty="0" smtClean="0"/>
              <a:t>万岁时复合（中性化、退耦），</a:t>
            </a:r>
            <a:r>
              <a:rPr lang="zh-CN" altLang="en-US" dirty="0"/>
              <a:t>温度</a:t>
            </a:r>
            <a:r>
              <a:rPr lang="en-US" altLang="zh-CN" dirty="0"/>
              <a:t>~3</a:t>
            </a:r>
            <a:r>
              <a:rPr lang="zh-CN" altLang="en-US" dirty="0"/>
              <a:t>千</a:t>
            </a:r>
            <a:r>
              <a:rPr lang="en-US" altLang="zh-CN" dirty="0"/>
              <a:t>K</a:t>
            </a:r>
            <a:r>
              <a:rPr lang="zh-CN" altLang="en-US" dirty="0" smtClean="0"/>
              <a:t>，</a:t>
            </a:r>
            <a:r>
              <a:rPr lang="zh-CN" altLang="en-US" dirty="0"/>
              <a:t>热辐射</a:t>
            </a:r>
            <a:r>
              <a:rPr lang="zh-CN" altLang="en-US" dirty="0" smtClean="0"/>
              <a:t>峰值</a:t>
            </a:r>
            <a:r>
              <a:rPr lang="zh-CN" altLang="en-US" dirty="0"/>
              <a:t>波长</a:t>
            </a:r>
            <a:r>
              <a:rPr lang="en-US" altLang="zh-CN" dirty="0"/>
              <a:t>~1</a:t>
            </a:r>
            <a:r>
              <a:rPr lang="zh-CN" altLang="en-US" dirty="0" smtClean="0"/>
              <a:t>微米。</a:t>
            </a:r>
            <a:endParaRPr lang="en-US" altLang="zh-CN" dirty="0" smtClean="0"/>
          </a:p>
          <a:p>
            <a:r>
              <a:rPr lang="zh-CN" altLang="en-US" dirty="0" smtClean="0"/>
              <a:t>相对于复合时期的宇宙，今天宇宙的</a:t>
            </a:r>
          </a:p>
          <a:p>
            <a:pPr lvl="1"/>
            <a:r>
              <a:rPr lang="zh-CN" altLang="en-US" sz="3200" dirty="0" smtClean="0"/>
              <a:t>大小增加了</a:t>
            </a:r>
            <a:r>
              <a:rPr lang="en-US" altLang="zh-CN" sz="3200" dirty="0" smtClean="0"/>
              <a:t>~1</a:t>
            </a:r>
            <a:r>
              <a:rPr lang="zh-CN" altLang="en-US" sz="3200" dirty="0" smtClean="0"/>
              <a:t>千倍；</a:t>
            </a:r>
          </a:p>
          <a:p>
            <a:pPr lvl="1"/>
            <a:r>
              <a:rPr lang="zh-CN" altLang="en-US" sz="3200" dirty="0" smtClean="0"/>
              <a:t>黑体谱峰值波长红移</a:t>
            </a:r>
            <a:r>
              <a:rPr lang="en-US" altLang="zh-CN" sz="3200" dirty="0" smtClean="0"/>
              <a:t>~1100</a:t>
            </a:r>
            <a:r>
              <a:rPr lang="zh-CN" altLang="en-US" sz="3200" dirty="0" smtClean="0"/>
              <a:t>倍，即</a:t>
            </a:r>
            <a:r>
              <a:rPr lang="en-US" altLang="zh-CN" sz="3200" dirty="0" smtClean="0"/>
              <a:t>~1</a:t>
            </a:r>
            <a:r>
              <a:rPr lang="zh-CN" altLang="en-US" sz="3200" dirty="0" smtClean="0"/>
              <a:t>毫米</a:t>
            </a:r>
          </a:p>
          <a:p>
            <a:pPr lvl="1"/>
            <a:r>
              <a:rPr lang="zh-CN" altLang="en-US" sz="3200" dirty="0" smtClean="0"/>
              <a:t>温度下降</a:t>
            </a:r>
            <a:r>
              <a:rPr lang="en-US" altLang="zh-CN" sz="3200" dirty="0" smtClean="0"/>
              <a:t>~1100</a:t>
            </a:r>
            <a:r>
              <a:rPr lang="zh-CN" altLang="en-US" sz="3200" dirty="0" smtClean="0"/>
              <a:t>倍；</a:t>
            </a:r>
            <a:endParaRPr lang="en-US" altLang="zh-CN" sz="3200" dirty="0" smtClean="0"/>
          </a:p>
          <a:p>
            <a:r>
              <a:rPr lang="en-US" altLang="zh-CN" sz="3600" dirty="0" smtClean="0">
                <a:sym typeface="Wingdings" panose="05000000000000000000" pitchFamily="2" charset="2"/>
              </a:rPr>
              <a:t> </a:t>
            </a:r>
            <a:r>
              <a:rPr lang="zh-CN" altLang="en-US" sz="3600" dirty="0" smtClean="0">
                <a:sym typeface="Wingdings" panose="05000000000000000000" pitchFamily="2" charset="2"/>
              </a:rPr>
              <a:t>今天的</a:t>
            </a:r>
            <a:r>
              <a:rPr lang="en-US" altLang="zh-CN" sz="3600" dirty="0" smtClean="0"/>
              <a:t>CMB</a:t>
            </a:r>
            <a:r>
              <a:rPr lang="zh-CN" altLang="en-US" sz="3600" dirty="0" smtClean="0"/>
              <a:t>为温度</a:t>
            </a:r>
            <a:r>
              <a:rPr lang="en-US" altLang="zh-CN" sz="3600" dirty="0" smtClean="0"/>
              <a:t>~2.73K</a:t>
            </a:r>
            <a:r>
              <a:rPr lang="zh-CN" altLang="en-US" sz="3600" dirty="0" smtClean="0"/>
              <a:t>的黑体谱</a:t>
            </a:r>
            <a:endParaRPr lang="zh-CN" altLang="en-US" dirty="0" smtClean="0"/>
          </a:p>
        </p:txBody>
      </p:sp>
      <p:graphicFrame>
        <p:nvGraphicFramePr>
          <p:cNvPr id="13209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181868"/>
              </p:ext>
            </p:extLst>
          </p:nvPr>
        </p:nvGraphicFramePr>
        <p:xfrm>
          <a:off x="2267744" y="4941168"/>
          <a:ext cx="482441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1" r:id="rId4" imgW="1638300" imgH="393700" progId="">
                  <p:embed/>
                </p:oleObj>
              </mc:Choice>
              <mc:Fallback>
                <p:oleObj r:id="rId4" imgW="1638300" imgH="39370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941168"/>
                        <a:ext cx="4824413" cy="1158875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6A424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5616" y="408488"/>
            <a:ext cx="7272808" cy="273615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CMB</a:t>
            </a:r>
            <a:r>
              <a:rPr lang="zh-CN" altLang="en-US" dirty="0" smtClean="0"/>
              <a:t>的发现不能确定其黑体谱属性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地球大气吸收微波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1989</a:t>
            </a:r>
            <a:r>
              <a:rPr lang="zh-CN" altLang="en-US" dirty="0" smtClean="0"/>
              <a:t>年，宇宙背景探测器（</a:t>
            </a:r>
            <a:r>
              <a:rPr lang="en-US" altLang="zh-CN" dirty="0" smtClean="0"/>
              <a:t>Cosmic Background Explorer  [COBE]</a:t>
            </a:r>
            <a:r>
              <a:rPr lang="zh-CN" altLang="en-US" dirty="0" smtClean="0"/>
              <a:t>） 对</a:t>
            </a:r>
            <a:r>
              <a:rPr lang="en-US" altLang="zh-CN" dirty="0" smtClean="0"/>
              <a:t>0.5-10</a:t>
            </a:r>
            <a:r>
              <a:rPr lang="zh-CN" altLang="en-US" dirty="0" smtClean="0"/>
              <a:t>厘米波段的</a:t>
            </a:r>
            <a:r>
              <a:rPr lang="en-US" altLang="zh-CN" dirty="0"/>
              <a:t>CMB</a:t>
            </a:r>
            <a:r>
              <a:rPr lang="zh-CN" altLang="en-US" dirty="0" smtClean="0"/>
              <a:t>进行观测</a:t>
            </a:r>
          </a:p>
        </p:txBody>
      </p:sp>
      <p:pic>
        <p:nvPicPr>
          <p:cNvPr id="136195" name="Picture 6" descr="[Picture of the COBE satellite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34" y="3473511"/>
            <a:ext cx="2880371" cy="274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Text Box 9"/>
          <p:cNvSpPr txBox="1">
            <a:spLocks noChangeArrowheads="1"/>
          </p:cNvSpPr>
          <p:nvPr/>
        </p:nvSpPr>
        <p:spPr bwMode="auto">
          <a:xfrm>
            <a:off x="935286" y="5956301"/>
            <a:ext cx="2520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COBE </a:t>
            </a:r>
            <a:r>
              <a:rPr lang="zh-CN" altLang="en-US" dirty="0"/>
              <a:t>卫星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4400" dirty="0" smtClean="0"/>
              <a:t>COBE</a:t>
            </a:r>
            <a:r>
              <a:rPr lang="zh-CN" altLang="en-US" sz="4400" dirty="0"/>
              <a:t>确认</a:t>
            </a:r>
            <a:r>
              <a:rPr lang="en-US" altLang="zh-CN" sz="4400" dirty="0" smtClean="0"/>
              <a:t>CMB</a:t>
            </a:r>
            <a:r>
              <a:rPr lang="zh-CN" altLang="en-US" sz="4400" dirty="0" smtClean="0"/>
              <a:t>的黑体谱属性</a:t>
            </a:r>
            <a:endParaRPr lang="en-US" altLang="zh-CN" sz="4400" dirty="0" smtClean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557338"/>
            <a:ext cx="3241055" cy="38163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 smtClean="0"/>
              <a:t>CMB</a:t>
            </a:r>
            <a:r>
              <a:rPr lang="zh-CN" altLang="en-US" dirty="0" smtClean="0"/>
              <a:t>可由</a:t>
            </a:r>
            <a:r>
              <a:rPr lang="en-US" altLang="zh-CN" dirty="0" smtClean="0"/>
              <a:t>2.73K</a:t>
            </a:r>
            <a:r>
              <a:rPr lang="zh-CN" altLang="en-US" dirty="0" smtClean="0"/>
              <a:t>黑体辐射谱</a:t>
            </a:r>
            <a:r>
              <a:rPr lang="zh-CN" altLang="en-US" dirty="0" smtClean="0">
                <a:solidFill>
                  <a:srgbClr val="00FF00"/>
                </a:solidFill>
              </a:rPr>
              <a:t>完美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 marL="0" indent="0" eaLnBrk="1" hangingPunct="1">
              <a:buNone/>
            </a:pPr>
            <a:endParaRPr lang="en-US" altLang="zh-CN" dirty="0" smtClean="0"/>
          </a:p>
          <a:p>
            <a:pPr marL="0" indent="0" eaLnBrk="1" hangingPunct="1">
              <a:buNone/>
            </a:pPr>
            <a:endParaRPr lang="zh-CN" altLang="en-US" dirty="0" smtClean="0"/>
          </a:p>
          <a:p>
            <a:pPr marL="0" indent="0" eaLnBrk="1" hangingPunct="1">
              <a:buNone/>
            </a:pPr>
            <a:r>
              <a:rPr lang="en-US" altLang="zh-CN" dirty="0" smtClean="0"/>
              <a:t>CMB</a:t>
            </a:r>
            <a:r>
              <a:rPr lang="zh-CN" altLang="en-US" dirty="0" smtClean="0"/>
              <a:t>高度各向同性</a:t>
            </a:r>
            <a:endParaRPr lang="en-US" altLang="zh-CN" dirty="0" smtClean="0"/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1412776"/>
            <a:ext cx="55245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548680"/>
            <a:ext cx="8613080" cy="237626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dirty="0"/>
              <a:t>CMB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FF00"/>
                </a:solidFill>
              </a:rPr>
              <a:t>偶极不对称</a:t>
            </a:r>
            <a:r>
              <a:rPr lang="zh-CN" altLang="en-US" dirty="0" smtClean="0">
                <a:solidFill>
                  <a:srgbClr val="FFFF00"/>
                </a:solidFill>
              </a:rPr>
              <a:t>性</a:t>
            </a:r>
            <a:r>
              <a:rPr lang="zh-CN" altLang="en-US" dirty="0" smtClean="0"/>
              <a:t>：地球运动穿越宇宙空间引起的</a:t>
            </a:r>
            <a:r>
              <a:rPr lang="en-US" altLang="zh-CN" dirty="0"/>
              <a:t>CMB</a:t>
            </a:r>
            <a:r>
              <a:rPr lang="zh-CN" altLang="en-US" dirty="0" smtClean="0"/>
              <a:t>温度的涨落</a:t>
            </a:r>
            <a:endParaRPr lang="en-US" altLang="zh-CN" dirty="0" smtClean="0"/>
          </a:p>
          <a:p>
            <a:pPr marL="0" indent="0" eaLnBrk="1" hangingPunct="1">
              <a:buNone/>
            </a:pPr>
            <a:r>
              <a:rPr lang="zh-CN" altLang="en-US" sz="3200" dirty="0" smtClean="0">
                <a:sym typeface="Wingdings" panose="05000000000000000000" pitchFamily="2" charset="2"/>
              </a:rPr>
              <a:t> 地球</a:t>
            </a:r>
            <a:r>
              <a:rPr lang="zh-CN" altLang="en-US" sz="3200" dirty="0" smtClean="0"/>
              <a:t>相对于</a:t>
            </a:r>
            <a:r>
              <a:rPr lang="en-US" altLang="zh-CN" sz="3200" dirty="0" smtClean="0"/>
              <a:t>CMB</a:t>
            </a:r>
            <a:r>
              <a:rPr lang="zh-CN" altLang="en-US" sz="3200" dirty="0" smtClean="0"/>
              <a:t>以 </a:t>
            </a:r>
            <a:r>
              <a:rPr lang="en-US" altLang="zh-CN" sz="3200" dirty="0" smtClean="0"/>
              <a:t>~368 km/s </a:t>
            </a:r>
            <a:r>
              <a:rPr lang="zh-CN" altLang="en-US" sz="3200" dirty="0" smtClean="0"/>
              <a:t>的速度朝向巨爵座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狮子座方向运动</a:t>
            </a:r>
          </a:p>
        </p:txBody>
      </p:sp>
      <p:sp>
        <p:nvSpPr>
          <p:cNvPr id="278532" name="Text Box 5"/>
          <p:cNvSpPr txBox="1">
            <a:spLocks noChangeArrowheads="1"/>
          </p:cNvSpPr>
          <p:nvPr/>
        </p:nvSpPr>
        <p:spPr bwMode="auto">
          <a:xfrm>
            <a:off x="395536" y="3220013"/>
            <a:ext cx="3672656" cy="2677656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dirty="0" smtClean="0"/>
              <a:t>地球</a:t>
            </a:r>
            <a:r>
              <a:rPr lang="zh-CN" altLang="en-US" sz="2800" dirty="0"/>
              <a:t>运动的朝向与背向方向的</a:t>
            </a:r>
            <a:r>
              <a:rPr lang="zh-CN" altLang="en-US" sz="2800" dirty="0" smtClean="0"/>
              <a:t>温度相对于平均值升高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下降</a:t>
            </a:r>
            <a:r>
              <a:rPr lang="en-US" altLang="zh-CN" sz="2800" dirty="0" smtClean="0"/>
              <a:t>~</a:t>
            </a:r>
            <a:r>
              <a:rPr lang="zh-CN" altLang="en-US" sz="2800" dirty="0" smtClean="0"/>
              <a:t>10</a:t>
            </a:r>
            <a:r>
              <a:rPr lang="zh-CN" altLang="en-US" sz="2800" baseline="30000" dirty="0"/>
              <a:t>-3</a:t>
            </a:r>
            <a:r>
              <a:rPr lang="zh-CN" altLang="en-US" sz="2800" dirty="0"/>
              <a:t> </a:t>
            </a:r>
            <a:endParaRPr lang="en-US" altLang="zh-CN" sz="2800" dirty="0" smtClean="0"/>
          </a:p>
          <a:p>
            <a:pPr>
              <a:spcBef>
                <a:spcPct val="0"/>
              </a:spcBef>
              <a:buNone/>
            </a:pPr>
            <a:endParaRPr lang="en-US" altLang="zh-CN" sz="2800" dirty="0" smtClean="0"/>
          </a:p>
          <a:p>
            <a:pPr>
              <a:spcBef>
                <a:spcPct val="0"/>
              </a:spcBef>
              <a:buNone/>
            </a:pPr>
            <a:r>
              <a:rPr lang="zh-CN" altLang="en-US" sz="2800" dirty="0" smtClean="0"/>
              <a:t>（</a:t>
            </a:r>
            <a:r>
              <a:rPr lang="zh-CN" altLang="en-US" sz="2800" dirty="0"/>
              <a:t>蓝色：2.724 </a:t>
            </a:r>
            <a:r>
              <a:rPr lang="en-US" altLang="zh-CN" sz="2800" dirty="0"/>
              <a:t>K </a:t>
            </a:r>
            <a:r>
              <a:rPr lang="zh-CN" altLang="en-US" sz="2800" dirty="0"/>
              <a:t>，红色：2.732 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） </a:t>
            </a:r>
            <a:endParaRPr lang="zh-CN" altLang="en-US" sz="2800" dirty="0"/>
          </a:p>
        </p:txBody>
      </p:sp>
      <p:pic>
        <p:nvPicPr>
          <p:cNvPr id="143365" name="Picture 6" descr="doppler effect shows our motion against th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213100"/>
            <a:ext cx="4724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366" name="Object 6"/>
          <p:cNvGraphicFramePr>
            <a:graphicFrameLocks noChangeAspect="1"/>
          </p:cNvGraphicFramePr>
          <p:nvPr/>
        </p:nvGraphicFramePr>
        <p:xfrm>
          <a:off x="5364163" y="5734050"/>
          <a:ext cx="27432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16" r:id="rId5" imgW="1001995" imgH="177569" progId="">
                  <p:embed/>
                </p:oleObj>
              </mc:Choice>
              <mc:Fallback>
                <p:oleObj r:id="rId5" imgW="1001995" imgH="177569" progId="">
                  <p:embed/>
                  <p:pic>
                    <p:nvPicPr>
                      <p:cNvPr id="1433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5734050"/>
                        <a:ext cx="2743200" cy="485775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41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 smtClean="0"/>
              <a:t>COBE</a:t>
            </a:r>
            <a:r>
              <a:rPr lang="zh-CN" altLang="en-US" sz="4000" dirty="0" smtClean="0"/>
              <a:t>发现</a:t>
            </a:r>
            <a:r>
              <a:rPr lang="en-US" altLang="zh-CN" sz="4000" dirty="0" smtClean="0"/>
              <a:t>CMB</a:t>
            </a:r>
            <a:r>
              <a:rPr lang="zh-CN" altLang="en-US" sz="4000" dirty="0" smtClean="0"/>
              <a:t>的各向异性</a:t>
            </a:r>
            <a:endParaRPr lang="en-US" altLang="zh-CN" sz="4000" dirty="0" smtClean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10027" y="4332353"/>
            <a:ext cx="3252998" cy="198124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dirty="0"/>
              <a:t>尽管</a:t>
            </a:r>
            <a:r>
              <a:rPr lang="en-US" altLang="zh-CN" dirty="0" smtClean="0"/>
              <a:t>CMB</a:t>
            </a:r>
            <a:r>
              <a:rPr lang="zh-CN" altLang="en-US" dirty="0" smtClean="0"/>
              <a:t>高度各项同性，但仍表现出十万分之几的</a:t>
            </a:r>
            <a:r>
              <a:rPr lang="zh-CN" altLang="en-US" dirty="0" smtClean="0">
                <a:solidFill>
                  <a:srgbClr val="FFFF00"/>
                </a:solidFill>
              </a:rPr>
              <a:t>各项异性！！！</a:t>
            </a:r>
          </a:p>
        </p:txBody>
      </p:sp>
      <p:pic>
        <p:nvPicPr>
          <p:cNvPr id="145412" name="Picture 4" descr="cob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64" y="1028458"/>
            <a:ext cx="2925763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54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26714"/>
              </p:ext>
            </p:extLst>
          </p:nvPr>
        </p:nvGraphicFramePr>
        <p:xfrm>
          <a:off x="2989846" y="5667337"/>
          <a:ext cx="25146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9" r:id="rId5" imgW="787058" imgH="203112" progId="">
                  <p:embed/>
                </p:oleObj>
              </mc:Choice>
              <mc:Fallback>
                <p:oleObj r:id="rId5" imgW="787058" imgH="203112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846" y="5667337"/>
                        <a:ext cx="2514600" cy="652463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79512" y="1244086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</a:rPr>
              <a:t>扣除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</a:rPr>
              <a:t>CMB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</a:rPr>
              <a:t>的</a:t>
            </a:r>
            <a:r>
              <a:rPr lang="zh-CN" altLang="en-US" sz="3200" dirty="0">
                <a:solidFill>
                  <a:srgbClr val="FFFF00"/>
                </a:solidFill>
                <a:latin typeface="+mj-lt"/>
                <a:ea typeface="+mn-ea"/>
              </a:rPr>
              <a:t>偶极不对称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5097" y="2859488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</a:rPr>
              <a:t>扣除</a:t>
            </a:r>
            <a:r>
              <a:rPr lang="zh-CN" altLang="en-US" sz="3200" dirty="0">
                <a:solidFill>
                  <a:srgbClr val="FFFF00"/>
                </a:solidFill>
                <a:latin typeface="+mj-lt"/>
                <a:ea typeface="+mn-ea"/>
              </a:rPr>
              <a:t>银河系的尘埃辐射</a:t>
            </a:r>
          </a:p>
        </p:txBody>
      </p:sp>
      <p:sp>
        <p:nvSpPr>
          <p:cNvPr id="3" name="矩形 2"/>
          <p:cNvSpPr/>
          <p:nvPr/>
        </p:nvSpPr>
        <p:spPr>
          <a:xfrm>
            <a:off x="166230" y="4091237"/>
            <a:ext cx="44057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lt"/>
                <a:ea typeface="+mn-ea"/>
              </a:rPr>
              <a:t>得到真实的</a:t>
            </a:r>
            <a:r>
              <a:rPr lang="en-US" altLang="zh-CN" sz="3200" dirty="0" smtClean="0">
                <a:solidFill>
                  <a:schemeClr val="bg1"/>
                </a:solidFill>
                <a:latin typeface="+mj-lt"/>
                <a:ea typeface="+mn-ea"/>
              </a:rPr>
              <a:t>CMB</a:t>
            </a:r>
            <a:r>
              <a:rPr lang="zh-CN" altLang="en-US" sz="3200" dirty="0" smtClean="0">
                <a:solidFill>
                  <a:schemeClr val="bg1"/>
                </a:solidFill>
                <a:latin typeface="+mj-lt"/>
                <a:ea typeface="+mn-ea"/>
              </a:rPr>
              <a:t>：最古老</a:t>
            </a:r>
            <a:r>
              <a:rPr lang="zh-CN" altLang="en-US" sz="3200" dirty="0">
                <a:solidFill>
                  <a:schemeClr val="bg1"/>
                </a:solidFill>
                <a:latin typeface="+mj-lt"/>
                <a:ea typeface="+mn-ea"/>
              </a:rPr>
              <a:t>的宇宙天图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1、星系的发现</a:t>
            </a:r>
            <a:endParaRPr lang="en-US" altLang="zh-CN" smtClean="0">
              <a:latin typeface="Arial" panose="020B0604020202020204" pitchFamily="34" charset="0"/>
            </a:endParaRP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341438"/>
            <a:ext cx="4354513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400" smtClean="0"/>
              <a:t>The Nobel Prize in Physics 2006</a:t>
            </a:r>
          </a:p>
        </p:txBody>
      </p:sp>
      <p:pic>
        <p:nvPicPr>
          <p:cNvPr id="147459" name="Picture 4" descr="medal_phys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0" name="Picture 5" descr="cmb_cobe2yr_b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2268538"/>
            <a:ext cx="9175750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1" name="Picture 6" descr="math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15430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2" name="Picture 7" descr="smo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2060575"/>
            <a:ext cx="15430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3" name="Text Box 8"/>
          <p:cNvSpPr txBox="1">
            <a:spLocks noChangeArrowheads="1"/>
          </p:cNvSpPr>
          <p:nvPr/>
        </p:nvSpPr>
        <p:spPr bwMode="auto">
          <a:xfrm>
            <a:off x="0" y="4221163"/>
            <a:ext cx="33480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00"/>
                </a:solidFill>
                <a:latin typeface="Verdana" panose="020B0604030504040204" pitchFamily="34" charset="0"/>
                <a:ea typeface="华文行楷" panose="02010800040101010101" pitchFamily="2" charset="-122"/>
              </a:rPr>
              <a:t>John C. Mather </a:t>
            </a:r>
            <a:r>
              <a:rPr lang="en-US" altLang="zh-CN" sz="2400">
                <a:solidFill>
                  <a:srgbClr val="FFFF00"/>
                </a:solidFill>
                <a:latin typeface="Verdana" panose="020B0604030504040204" pitchFamily="34" charset="0"/>
                <a:ea typeface="华文行楷" panose="02010800040101010101" pitchFamily="2" charset="-122"/>
              </a:rPr>
              <a:t>1/2 of the prize  NASA Goddard Space Flight Center </a:t>
            </a:r>
            <a:br>
              <a:rPr lang="en-US" altLang="zh-CN" sz="2400">
                <a:solidFill>
                  <a:srgbClr val="FFFF00"/>
                </a:solidFill>
                <a:latin typeface="Verdana" panose="020B0604030504040204" pitchFamily="34" charset="0"/>
                <a:ea typeface="华文行楷" panose="02010800040101010101" pitchFamily="2" charset="-122"/>
              </a:rPr>
            </a:br>
            <a:r>
              <a:rPr lang="en-US" altLang="zh-CN" sz="2400">
                <a:solidFill>
                  <a:srgbClr val="FFFF00"/>
                </a:solidFill>
                <a:latin typeface="Verdana" panose="020B0604030504040204" pitchFamily="34" charset="0"/>
                <a:ea typeface="华文行楷" panose="02010800040101010101" pitchFamily="2" charset="-122"/>
              </a:rPr>
              <a:t>Greenbelt, MD, USA   b. 1946</a:t>
            </a:r>
            <a:endParaRPr lang="zh-CN" altLang="en-US" sz="2400">
              <a:solidFill>
                <a:srgbClr val="FFFF00"/>
              </a:solidFill>
              <a:latin typeface="Verdana" panose="020B0604030504040204" pitchFamily="34" charset="0"/>
              <a:ea typeface="华文行楷" panose="02010800040101010101" pitchFamily="2" charset="-122"/>
            </a:endParaRPr>
          </a:p>
        </p:txBody>
      </p:sp>
      <p:sp>
        <p:nvSpPr>
          <p:cNvPr id="147464" name="Text Box 9"/>
          <p:cNvSpPr txBox="1">
            <a:spLocks noChangeArrowheads="1"/>
          </p:cNvSpPr>
          <p:nvPr/>
        </p:nvSpPr>
        <p:spPr bwMode="auto">
          <a:xfrm>
            <a:off x="6084888" y="4149725"/>
            <a:ext cx="3059112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Verdana" panose="020B0604030504040204" pitchFamily="34" charset="0"/>
                <a:ea typeface="华文行楷" panose="02010800040101010101" pitchFamily="2" charset="-122"/>
              </a:rPr>
              <a:t>George F. Smoot </a:t>
            </a:r>
            <a:r>
              <a:rPr lang="en-US" altLang="zh-CN" sz="2400">
                <a:latin typeface="Verdana" panose="020B0604030504040204" pitchFamily="34" charset="0"/>
                <a:ea typeface="华文行楷" panose="02010800040101010101" pitchFamily="2" charset="-122"/>
              </a:rPr>
              <a:t>1/2 of the prize University of California </a:t>
            </a:r>
            <a:br>
              <a:rPr lang="en-US" altLang="zh-CN" sz="2400">
                <a:latin typeface="Verdana" panose="020B0604030504040204" pitchFamily="34" charset="0"/>
                <a:ea typeface="华文行楷" panose="02010800040101010101" pitchFamily="2" charset="-122"/>
              </a:rPr>
            </a:br>
            <a:r>
              <a:rPr lang="en-US" altLang="zh-CN" sz="2400">
                <a:latin typeface="Verdana" panose="020B0604030504040204" pitchFamily="34" charset="0"/>
                <a:ea typeface="华文行楷" panose="02010800040101010101" pitchFamily="2" charset="-122"/>
              </a:rPr>
              <a:t>Berkeley, CA, USA b. 1945</a:t>
            </a:r>
            <a:endParaRPr lang="zh-CN" altLang="en-US" sz="2400">
              <a:latin typeface="Verdana" panose="020B0604030504040204" pitchFamily="34" charset="0"/>
              <a:ea typeface="华文行楷" panose="02010800040101010101" pitchFamily="2" charset="-122"/>
            </a:endParaRPr>
          </a:p>
        </p:txBody>
      </p:sp>
      <p:sp>
        <p:nvSpPr>
          <p:cNvPr id="14746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latin typeface="Arial Narrow" panose="020B0606020202030204" pitchFamily="34" charset="0"/>
              </a:rPr>
              <a:t>"for their discovery of the blackbody form and anisotropy of the cosmic microwave background radiation“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600" b="1" smtClean="0">
                <a:solidFill>
                  <a:srgbClr val="FFFF00"/>
                </a:solidFill>
                <a:latin typeface="Arial Narrow" panose="020B0606020202030204" pitchFamily="34" charset="0"/>
              </a:rPr>
              <a:t>“</a:t>
            </a:r>
            <a:r>
              <a:rPr lang="zh-CN" altLang="en-US" sz="3600" b="1" smtClean="0">
                <a:solidFill>
                  <a:srgbClr val="FFFF00"/>
                </a:solidFill>
                <a:latin typeface="Arial Narrow" panose="020B0606020202030204" pitchFamily="34" charset="0"/>
              </a:rPr>
              <a:t>发现了宇宙微波背景辐射的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3600" b="1" smtClean="0">
                <a:solidFill>
                  <a:srgbClr val="FFFF00"/>
                </a:solidFill>
                <a:latin typeface="Arial Narrow" panose="020B0606020202030204" pitchFamily="34" charset="0"/>
              </a:rPr>
              <a:t>黑体谱形式和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zh-CN" altLang="en-US" sz="3600" b="1" smtClean="0">
                <a:solidFill>
                  <a:srgbClr val="FFFF00"/>
                </a:solidFill>
                <a:latin typeface="Arial Narrow" panose="020B0606020202030204" pitchFamily="34" charset="0"/>
              </a:rPr>
              <a:t>各项异性“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宋体" panose="02010600030101010101" pitchFamily="2" charset="-122"/>
              </a:rPr>
              <a:t>CMB</a:t>
            </a:r>
            <a:r>
              <a:rPr lang="zh-CN" altLang="en-US" sz="4000" dirty="0" smtClean="0">
                <a:latin typeface="宋体" panose="02010600030101010101" pitchFamily="2" charset="-122"/>
              </a:rPr>
              <a:t>辐射谱是完美的</a:t>
            </a:r>
            <a:r>
              <a:rPr lang="en-US" altLang="zh-CN" sz="4000" dirty="0" smtClean="0">
                <a:latin typeface="宋体" panose="02010600030101010101" pitchFamily="2" charset="-122"/>
              </a:rPr>
              <a:t>T=2.73K</a:t>
            </a:r>
            <a:r>
              <a:rPr lang="zh-CN" altLang="en-US" sz="4000" dirty="0" smtClean="0">
                <a:latin typeface="宋体" panose="02010600030101010101" pitchFamily="2" charset="-122"/>
              </a:rPr>
              <a:t>黑体谱 </a:t>
            </a:r>
          </a:p>
        </p:txBody>
      </p:sp>
      <p:pic>
        <p:nvPicPr>
          <p:cNvPr id="134147" name="Picture 5" descr="firas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125538"/>
            <a:ext cx="8412162" cy="5257800"/>
          </a:xfrm>
        </p:spPr>
      </p:pic>
      <p:graphicFrame>
        <p:nvGraphicFramePr>
          <p:cNvPr id="134148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474788" y="1841500"/>
          <a:ext cx="352901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1" r:id="rId5" imgW="1638300" imgH="393700" progId="">
                  <p:embed/>
                </p:oleObj>
              </mc:Choice>
              <mc:Fallback>
                <p:oleObj r:id="rId5" imgW="1638300" imgH="393700" progId="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1841500"/>
                        <a:ext cx="3529012" cy="847725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6A424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9" name="Text Box 9"/>
          <p:cNvSpPr txBox="1">
            <a:spLocks noChangeArrowheads="1"/>
          </p:cNvSpPr>
          <p:nvPr/>
        </p:nvSpPr>
        <p:spPr bwMode="auto">
          <a:xfrm>
            <a:off x="5508625" y="2420938"/>
            <a:ext cx="2663825" cy="461962"/>
          </a:xfrm>
          <a:prstGeom prst="rect">
            <a:avLst/>
          </a:prstGeom>
          <a:noFill/>
          <a:ln w="12700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</a:rPr>
              <a:t>2006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</a:rPr>
              <a:t>年诺贝尔奖点</a:t>
            </a:r>
          </a:p>
        </p:txBody>
      </p:sp>
      <p:sp>
        <p:nvSpPr>
          <p:cNvPr id="134150" name="Text Box 9"/>
          <p:cNvSpPr txBox="1">
            <a:spLocks noChangeArrowheads="1"/>
          </p:cNvSpPr>
          <p:nvPr/>
        </p:nvSpPr>
        <p:spPr bwMode="auto">
          <a:xfrm>
            <a:off x="1555750" y="3221038"/>
            <a:ext cx="2663825" cy="461962"/>
          </a:xfrm>
          <a:prstGeom prst="rect">
            <a:avLst/>
          </a:prstGeom>
          <a:noFill/>
          <a:ln w="12700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49" charset="-122"/>
              </a:rPr>
              <a:t>1979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49" charset="-122"/>
              </a:rPr>
              <a:t>年诺贝尔奖点</a:t>
            </a:r>
          </a:p>
        </p:txBody>
      </p:sp>
      <p:sp>
        <p:nvSpPr>
          <p:cNvPr id="3" name="圆角矩形 2"/>
          <p:cNvSpPr/>
          <p:nvPr/>
        </p:nvSpPr>
        <p:spPr bwMode="auto">
          <a:xfrm>
            <a:off x="4572001" y="3861048"/>
            <a:ext cx="2952328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dirty="0" smtClean="0"/>
              <a:t>The Wilkinson Microwave Anisotropy Probe (WMAP)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7815" y="1052736"/>
            <a:ext cx="8763000" cy="2591941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2001.6.30 </a:t>
            </a:r>
            <a:r>
              <a:rPr lang="zh-CN" altLang="en-US" dirty="0" smtClean="0"/>
              <a:t>发射的</a:t>
            </a:r>
            <a:r>
              <a:rPr lang="en-US" altLang="zh-CN" dirty="0" smtClean="0"/>
              <a:t>WMAP</a:t>
            </a:r>
            <a:r>
              <a:rPr lang="zh-CN" altLang="en-US" dirty="0" smtClean="0"/>
              <a:t>卫星，在</a:t>
            </a:r>
            <a:r>
              <a:rPr lang="en-US" altLang="zh-CN" dirty="0" smtClean="0"/>
              <a:t>3.2-13mm</a:t>
            </a:r>
            <a:r>
              <a:rPr lang="zh-CN" altLang="en-US" dirty="0" smtClean="0"/>
              <a:t>的五</a:t>
            </a:r>
            <a:r>
              <a:rPr lang="zh-CN" altLang="en-US" dirty="0"/>
              <a:t>个</a:t>
            </a:r>
            <a:r>
              <a:rPr lang="zh-CN" altLang="en-US" dirty="0" smtClean="0"/>
              <a:t>波段测量</a:t>
            </a:r>
            <a:r>
              <a:rPr lang="en-US" altLang="zh-CN" dirty="0" smtClean="0"/>
              <a:t>CMB</a:t>
            </a:r>
            <a:r>
              <a:rPr lang="zh-CN" altLang="en-US" dirty="0" smtClean="0"/>
              <a:t>在 </a:t>
            </a:r>
            <a:r>
              <a:rPr lang="en-US" altLang="zh-CN" dirty="0" smtClean="0"/>
              <a:t>0.2</a:t>
            </a:r>
            <a:r>
              <a:rPr lang="en-US" altLang="zh-CN" baseline="30000" dirty="0" smtClean="0"/>
              <a:t>o</a:t>
            </a:r>
            <a:r>
              <a:rPr lang="en-US" altLang="zh-CN" dirty="0" smtClean="0"/>
              <a:t> - 1</a:t>
            </a:r>
            <a:r>
              <a:rPr lang="en-US" altLang="zh-CN" baseline="30000" dirty="0" smtClean="0"/>
              <a:t>o </a:t>
            </a:r>
            <a:r>
              <a:rPr lang="zh-CN" altLang="en-US" dirty="0" smtClean="0"/>
              <a:t>尺度上的各项异性。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WMAP</a:t>
            </a:r>
            <a:r>
              <a:rPr lang="zh-CN" altLang="en-US" dirty="0"/>
              <a:t>给</a:t>
            </a:r>
            <a:r>
              <a:rPr lang="zh-CN" altLang="en-US" dirty="0" smtClean="0"/>
              <a:t>出</a:t>
            </a:r>
            <a:r>
              <a:rPr lang="en-US" altLang="zh-CN" dirty="0" smtClean="0"/>
              <a:t>CMB</a:t>
            </a:r>
            <a:r>
              <a:rPr lang="zh-CN" altLang="en-US" dirty="0" smtClean="0"/>
              <a:t>在小于</a:t>
            </a:r>
            <a:r>
              <a:rPr lang="en-US" altLang="zh-CN" dirty="0" smtClean="0"/>
              <a:t>1</a:t>
            </a:r>
            <a:r>
              <a:rPr lang="zh-CN" altLang="en-US" dirty="0" smtClean="0"/>
              <a:t>度尺度上的万分之二的涨落。</a:t>
            </a:r>
          </a:p>
        </p:txBody>
      </p:sp>
      <p:pic>
        <p:nvPicPr>
          <p:cNvPr id="153604" name="Picture 6" descr="WMAP Spacecraft leaving the Earth/Moon Orbit, headed toward 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005263"/>
            <a:ext cx="3048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05" name="Picture 10" descr="WMAP ILC Nine Year Microwave S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933825"/>
            <a:ext cx="475297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标题 1"/>
          <p:cNvSpPr>
            <a:spLocks noGrp="1"/>
          </p:cNvSpPr>
          <p:nvPr>
            <p:ph type="title" idx="4294967295"/>
          </p:nvPr>
        </p:nvSpPr>
        <p:spPr>
          <a:xfrm>
            <a:off x="321568" y="332656"/>
            <a:ext cx="7922840" cy="1584176"/>
          </a:xfrm>
        </p:spPr>
        <p:txBody>
          <a:bodyPr/>
          <a:lstStyle/>
          <a:p>
            <a:pPr algn="l"/>
            <a:r>
              <a:rPr lang="en-US" altLang="zh-CN" sz="3600" u="none" dirty="0" smtClean="0">
                <a:solidFill>
                  <a:schemeClr val="bg1"/>
                </a:solidFill>
              </a:rPr>
              <a:t>2009</a:t>
            </a:r>
            <a:r>
              <a:rPr lang="zh-CN" altLang="en-US" sz="3600" u="none" dirty="0" smtClean="0">
                <a:solidFill>
                  <a:schemeClr val="bg1"/>
                </a:solidFill>
              </a:rPr>
              <a:t>年发射的</a:t>
            </a:r>
            <a:r>
              <a:rPr lang="en-US" altLang="zh-CN" sz="3600" u="none" dirty="0" smtClean="0">
                <a:solidFill>
                  <a:schemeClr val="bg1"/>
                </a:solidFill>
              </a:rPr>
              <a:t>Planck </a:t>
            </a:r>
            <a:r>
              <a:rPr lang="zh-CN" altLang="en-US" sz="3600" u="none" dirty="0" smtClean="0">
                <a:solidFill>
                  <a:schemeClr val="bg1"/>
                </a:solidFill>
              </a:rPr>
              <a:t>卫星给出更精确的</a:t>
            </a:r>
            <a:r>
              <a:rPr lang="en-US" altLang="zh-CN" sz="3600" u="none" dirty="0" smtClean="0">
                <a:solidFill>
                  <a:schemeClr val="bg1"/>
                </a:solidFill>
              </a:rPr>
              <a:t>CMB</a:t>
            </a:r>
            <a:r>
              <a:rPr lang="zh-CN" altLang="en-US" sz="3600" u="none" dirty="0" smtClean="0">
                <a:solidFill>
                  <a:schemeClr val="bg1"/>
                </a:solidFill>
              </a:rPr>
              <a:t>各项异性天图</a:t>
            </a:r>
          </a:p>
        </p:txBody>
      </p:sp>
      <p:pic>
        <p:nvPicPr>
          <p:cNvPr id="159747" name="Picture 4" descr="Planck_red_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8"/>
            <a:ext cx="3635896" cy="510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图片 6" descr="Planck_CMB_Mollweide_4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0888"/>
            <a:ext cx="4824363" cy="241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内容占位符 2"/>
          <p:cNvSpPr>
            <a:spLocks noGrp="1"/>
          </p:cNvSpPr>
          <p:nvPr>
            <p:ph idx="4294967295"/>
          </p:nvPr>
        </p:nvSpPr>
        <p:spPr>
          <a:xfrm>
            <a:off x="261395" y="605471"/>
            <a:ext cx="8763000" cy="1367358"/>
          </a:xfrm>
        </p:spPr>
        <p:txBody>
          <a:bodyPr/>
          <a:lstStyle/>
          <a:p>
            <a:r>
              <a:rPr lang="en-US" altLang="zh-CN" dirty="0" smtClean="0"/>
              <a:t>H0</a:t>
            </a:r>
            <a:r>
              <a:rPr lang="zh-CN" altLang="en-US" dirty="0" smtClean="0"/>
              <a:t>：             </a:t>
            </a:r>
            <a:r>
              <a:rPr lang="en-US" altLang="zh-CN" dirty="0" smtClean="0"/>
              <a:t>71      </a:t>
            </a:r>
            <a:r>
              <a:rPr lang="en-US" altLang="zh-CN" dirty="0" smtClean="0">
                <a:sym typeface="Wingdings" panose="05000000000000000000" pitchFamily="2" charset="2"/>
              </a:rPr>
              <a:t>      </a:t>
            </a:r>
            <a:r>
              <a:rPr lang="en-US" altLang="zh-CN" dirty="0" smtClean="0">
                <a:solidFill>
                  <a:srgbClr val="FFFF00"/>
                </a:solidFill>
              </a:rPr>
              <a:t>67.3</a:t>
            </a:r>
            <a:r>
              <a:rPr lang="en-US" altLang="zh-CN" dirty="0" smtClean="0"/>
              <a:t>   km/s/</a:t>
            </a:r>
            <a:r>
              <a:rPr lang="en-US" altLang="zh-CN" dirty="0" err="1" smtClean="0"/>
              <a:t>Mpc</a:t>
            </a:r>
            <a:endParaRPr lang="en-US" altLang="zh-CN" dirty="0" smtClean="0"/>
          </a:p>
          <a:p>
            <a:r>
              <a:rPr lang="zh-CN" altLang="en-US" dirty="0" smtClean="0"/>
              <a:t>宇宙年龄： </a:t>
            </a:r>
            <a:r>
              <a:rPr lang="en-US" altLang="zh-CN" dirty="0" smtClean="0"/>
              <a:t>137      </a:t>
            </a:r>
            <a:r>
              <a:rPr lang="en-US" altLang="zh-CN" dirty="0" smtClean="0">
                <a:sym typeface="Wingdings" panose="05000000000000000000" pitchFamily="2" charset="2"/>
              </a:rPr>
              <a:t>      </a:t>
            </a:r>
            <a:r>
              <a:rPr lang="en-US" altLang="zh-CN" dirty="0" smtClean="0">
                <a:solidFill>
                  <a:srgbClr val="FFFF00"/>
                </a:solidFill>
                <a:sym typeface="Wingdings" panose="05000000000000000000" pitchFamily="2" charset="2"/>
              </a:rPr>
              <a:t>138.1</a:t>
            </a:r>
            <a:r>
              <a:rPr lang="en-US" altLang="zh-CN" dirty="0" smtClean="0">
                <a:sym typeface="Wingdings" panose="05000000000000000000" pitchFamily="2" charset="2"/>
              </a:rPr>
              <a:t>    </a:t>
            </a:r>
            <a:r>
              <a:rPr lang="zh-CN" altLang="en-US" dirty="0" smtClean="0"/>
              <a:t>亿年</a:t>
            </a:r>
          </a:p>
          <a:p>
            <a:endParaRPr lang="zh-CN" altLang="en-US" dirty="0" smtClean="0"/>
          </a:p>
        </p:txBody>
      </p:sp>
      <p:pic>
        <p:nvPicPr>
          <p:cNvPr id="161796" name="图片 8" descr="Planck_Cosmic%20recipe%20pie%20chart_4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40" y="2272455"/>
            <a:ext cx="52070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内容占位符 4" descr="Compo_CMB_Planck_WMAP_410W1.jpg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504" y="2180228"/>
            <a:ext cx="3587380" cy="3867453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CN" smtClean="0">
                <a:latin typeface="Arial" panose="020B0604020202020204" pitchFamily="34" charset="0"/>
              </a:rPr>
              <a:t>6</a:t>
            </a:r>
            <a:r>
              <a:rPr lang="zh-CN" altLang="en-US" smtClean="0">
                <a:latin typeface="Arial" panose="020B0604020202020204" pitchFamily="34" charset="0"/>
              </a:rPr>
              <a:t>、大爆炸核合成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341438"/>
            <a:ext cx="8763000" cy="4968875"/>
          </a:xfrm>
        </p:spPr>
        <p:txBody>
          <a:bodyPr/>
          <a:lstStyle/>
          <a:p>
            <a:r>
              <a:rPr lang="zh-CN" altLang="en-US" dirty="0" smtClean="0"/>
              <a:t>恒星核合成能解释宇宙中重元素的丰度，但其产量明显低于氦的丰度（以质量计</a:t>
            </a:r>
            <a:r>
              <a:rPr lang="en-US" altLang="zh-CN" dirty="0" smtClean="0"/>
              <a:t>~25%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氦的数量基本上是宇宙形成之初、恒星形成之前就被创造出来了。</a:t>
            </a:r>
            <a:endParaRPr lang="en-US" altLang="zh-CN" dirty="0" smtClean="0"/>
          </a:p>
          <a:p>
            <a:r>
              <a:rPr lang="zh-CN" altLang="en-US" dirty="0"/>
              <a:t>在宇宙年龄</a:t>
            </a:r>
            <a:r>
              <a:rPr lang="en-US" altLang="zh-CN" dirty="0"/>
              <a:t>~</a:t>
            </a:r>
            <a:r>
              <a:rPr lang="zh-CN" altLang="en-US" dirty="0"/>
              <a:t>几分钟时，其温度及密度足够高，质子碰撞合成轻原子核：氘核、氦</a:t>
            </a:r>
            <a:r>
              <a:rPr lang="en-US" altLang="zh-CN" dirty="0"/>
              <a:t>3</a:t>
            </a:r>
            <a:r>
              <a:rPr lang="zh-CN" altLang="en-US" dirty="0"/>
              <a:t>、氦、锂、铍、硼，这个被称为</a:t>
            </a:r>
            <a:r>
              <a:rPr lang="zh-CN" altLang="en-US" dirty="0" smtClean="0">
                <a:solidFill>
                  <a:srgbClr val="FFFF00"/>
                </a:solidFill>
              </a:rPr>
              <a:t>大爆炸（原初）核合成</a:t>
            </a:r>
            <a:r>
              <a:rPr lang="zh-CN" altLang="en-US" dirty="0"/>
              <a:t>的过程确定了宇宙的</a:t>
            </a:r>
            <a:r>
              <a:rPr lang="zh-CN" altLang="en-US" dirty="0" smtClean="0">
                <a:solidFill>
                  <a:srgbClr val="FFFF00"/>
                </a:solidFill>
              </a:rPr>
              <a:t>原初（轻）元素丰度</a:t>
            </a:r>
            <a:endParaRPr lang="zh-CN" altLang="en-US" dirty="0">
              <a:solidFill>
                <a:srgbClr val="FFFF00"/>
              </a:solidFill>
            </a:endParaRPr>
          </a:p>
          <a:p>
            <a:endParaRPr lang="zh-CN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原初轻元素的创造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025" y="1052736"/>
            <a:ext cx="8763000" cy="5257800"/>
          </a:xfrm>
        </p:spPr>
        <p:txBody>
          <a:bodyPr/>
          <a:lstStyle/>
          <a:p>
            <a:r>
              <a:rPr lang="en-US" altLang="zh-CN" dirty="0" smtClean="0"/>
              <a:t> t~2</a:t>
            </a:r>
            <a:r>
              <a:rPr lang="zh-CN" altLang="en-US" dirty="0" smtClean="0"/>
              <a:t>分钟，</a:t>
            </a:r>
            <a:r>
              <a:rPr lang="en-US" altLang="zh-CN" dirty="0" smtClean="0"/>
              <a:t>T&lt;~9K</a:t>
            </a:r>
            <a:r>
              <a:rPr lang="zh-CN" altLang="en-US" dirty="0" smtClean="0"/>
              <a:t>，质子</a:t>
            </a:r>
            <a:r>
              <a:rPr lang="en-US" altLang="zh-CN" dirty="0" smtClean="0"/>
              <a:t>+</a:t>
            </a:r>
            <a:r>
              <a:rPr lang="zh-CN" altLang="en-US" dirty="0" smtClean="0"/>
              <a:t>中子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氘核</a:t>
            </a:r>
            <a:r>
              <a:rPr lang="en-US" altLang="zh-CN" dirty="0" smtClean="0">
                <a:sym typeface="Wingdings" panose="05000000000000000000" pitchFamily="2" charset="2"/>
              </a:rPr>
              <a:t>+</a:t>
            </a:r>
            <a:r>
              <a:rPr lang="zh-CN" altLang="en-US" dirty="0" smtClean="0">
                <a:sym typeface="Wingdings" panose="05000000000000000000" pitchFamily="2" charset="2"/>
              </a:rPr>
              <a:t>能量，氘核的持续形成是关键的一步。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氘核通过众多反应形成原初的轻元素：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1"/>
            <a:r>
              <a:rPr lang="zh-CN" altLang="en-US" sz="2000" dirty="0" smtClean="0">
                <a:sym typeface="Wingdings" panose="05000000000000000000" pitchFamily="2" charset="2"/>
              </a:rPr>
              <a:t>氘核</a:t>
            </a:r>
            <a:r>
              <a:rPr lang="en-US" altLang="zh-CN" sz="2000" dirty="0" smtClean="0">
                <a:sym typeface="Wingdings" panose="05000000000000000000" pitchFamily="2" charset="2"/>
              </a:rPr>
              <a:t>+</a:t>
            </a:r>
            <a:r>
              <a:rPr lang="zh-CN" altLang="en-US" sz="2000" dirty="0" smtClean="0">
                <a:sym typeface="Wingdings" panose="05000000000000000000" pitchFamily="2" charset="2"/>
              </a:rPr>
              <a:t>质子</a:t>
            </a:r>
            <a:r>
              <a:rPr lang="en-US" altLang="zh-CN" sz="2000" dirty="0" smtClean="0">
                <a:sym typeface="Wingdings" panose="05000000000000000000" pitchFamily="2" charset="2"/>
              </a:rPr>
              <a:t></a:t>
            </a:r>
            <a:r>
              <a:rPr lang="zh-CN" altLang="en-US" sz="2000" dirty="0" smtClean="0">
                <a:sym typeface="Wingdings" panose="05000000000000000000" pitchFamily="2" charset="2"/>
              </a:rPr>
              <a:t>氦</a:t>
            </a:r>
            <a:r>
              <a:rPr lang="en-US" altLang="zh-CN" sz="2000" dirty="0" smtClean="0">
                <a:sym typeface="Wingdings" panose="05000000000000000000" pitchFamily="2" charset="2"/>
              </a:rPr>
              <a:t>3+</a:t>
            </a:r>
            <a:r>
              <a:rPr lang="zh-CN" altLang="en-US" sz="2000" dirty="0" smtClean="0">
                <a:sym typeface="Wingdings" panose="05000000000000000000" pitchFamily="2" charset="2"/>
              </a:rPr>
              <a:t>能量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pPr lvl="1"/>
            <a:r>
              <a:rPr lang="zh-CN" altLang="en-US" sz="2000" dirty="0" smtClean="0">
                <a:sym typeface="Wingdings" panose="05000000000000000000" pitchFamily="2" charset="2"/>
              </a:rPr>
              <a:t>氘核</a:t>
            </a:r>
            <a:r>
              <a:rPr lang="en-US" altLang="zh-CN" sz="2000" dirty="0" smtClean="0">
                <a:sym typeface="Wingdings" panose="05000000000000000000" pitchFamily="2" charset="2"/>
              </a:rPr>
              <a:t>+</a:t>
            </a:r>
            <a:r>
              <a:rPr lang="zh-CN" altLang="en-US" sz="2000" dirty="0" smtClean="0">
                <a:sym typeface="Wingdings" panose="05000000000000000000" pitchFamily="2" charset="2"/>
              </a:rPr>
              <a:t>氘核</a:t>
            </a:r>
            <a:r>
              <a:rPr lang="en-US" altLang="zh-CN" sz="2000" dirty="0" smtClean="0">
                <a:sym typeface="Wingdings" panose="05000000000000000000" pitchFamily="2" charset="2"/>
              </a:rPr>
              <a:t> </a:t>
            </a:r>
            <a:r>
              <a:rPr lang="zh-CN" altLang="en-US" sz="2000" dirty="0" smtClean="0">
                <a:sym typeface="Wingdings" panose="05000000000000000000" pitchFamily="2" charset="2"/>
              </a:rPr>
              <a:t>氦</a:t>
            </a:r>
            <a:r>
              <a:rPr lang="en-US" altLang="zh-CN" sz="2000" dirty="0" smtClean="0">
                <a:sym typeface="Wingdings" panose="05000000000000000000" pitchFamily="2" charset="2"/>
              </a:rPr>
              <a:t>3+</a:t>
            </a:r>
            <a:r>
              <a:rPr lang="zh-CN" altLang="en-US" sz="2000" dirty="0" smtClean="0">
                <a:sym typeface="Wingdings" panose="05000000000000000000" pitchFamily="2" charset="2"/>
              </a:rPr>
              <a:t>中子</a:t>
            </a:r>
            <a:r>
              <a:rPr lang="en-US" altLang="zh-CN" sz="2000" dirty="0" smtClean="0">
                <a:sym typeface="Wingdings" panose="05000000000000000000" pitchFamily="2" charset="2"/>
              </a:rPr>
              <a:t>+</a:t>
            </a:r>
            <a:r>
              <a:rPr lang="zh-CN" altLang="en-US" sz="2000" dirty="0" smtClean="0">
                <a:sym typeface="Wingdings" panose="05000000000000000000" pitchFamily="2" charset="2"/>
              </a:rPr>
              <a:t>能量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pPr lvl="1"/>
            <a:r>
              <a:rPr lang="zh-CN" altLang="en-US" sz="2000" dirty="0" smtClean="0">
                <a:sym typeface="Wingdings" panose="05000000000000000000" pitchFamily="2" charset="2"/>
              </a:rPr>
              <a:t>氦</a:t>
            </a:r>
            <a:r>
              <a:rPr lang="en-US" altLang="zh-CN" sz="2000" dirty="0" smtClean="0">
                <a:sym typeface="Wingdings" panose="05000000000000000000" pitchFamily="2" charset="2"/>
              </a:rPr>
              <a:t>3</a:t>
            </a:r>
            <a:r>
              <a:rPr lang="zh-CN" altLang="en-US" sz="2000" dirty="0" smtClean="0">
                <a:sym typeface="Wingdings" panose="05000000000000000000" pitchFamily="2" charset="2"/>
              </a:rPr>
              <a:t>核</a:t>
            </a:r>
            <a:r>
              <a:rPr lang="en-US" altLang="zh-CN" sz="2000" dirty="0" smtClean="0">
                <a:sym typeface="Wingdings" panose="05000000000000000000" pitchFamily="2" charset="2"/>
              </a:rPr>
              <a:t>+</a:t>
            </a:r>
            <a:r>
              <a:rPr lang="zh-CN" altLang="en-US" sz="2000" dirty="0" smtClean="0">
                <a:sym typeface="Wingdings" panose="05000000000000000000" pitchFamily="2" charset="2"/>
              </a:rPr>
              <a:t>中子</a:t>
            </a:r>
            <a:r>
              <a:rPr lang="en-US" altLang="zh-CN" sz="2000" dirty="0" smtClean="0">
                <a:sym typeface="Wingdings" panose="05000000000000000000" pitchFamily="2" charset="2"/>
              </a:rPr>
              <a:t> </a:t>
            </a:r>
            <a:r>
              <a:rPr lang="zh-CN" altLang="en-US" sz="2000" dirty="0" smtClean="0">
                <a:sym typeface="Wingdings" panose="05000000000000000000" pitchFamily="2" charset="2"/>
              </a:rPr>
              <a:t>氦核</a:t>
            </a:r>
            <a:r>
              <a:rPr lang="en-US" altLang="zh-CN" sz="2000" dirty="0" smtClean="0">
                <a:sym typeface="Wingdings" panose="05000000000000000000" pitchFamily="2" charset="2"/>
              </a:rPr>
              <a:t>+</a:t>
            </a:r>
            <a:r>
              <a:rPr lang="zh-CN" altLang="en-US" sz="2000" dirty="0" smtClean="0">
                <a:sym typeface="Wingdings" panose="05000000000000000000" pitchFamily="2" charset="2"/>
              </a:rPr>
              <a:t>能量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zh-CN" sz="2000" dirty="0" smtClean="0">
                <a:sym typeface="Wingdings" panose="05000000000000000000" pitchFamily="2" charset="2"/>
              </a:rPr>
              <a:t>……</a:t>
            </a:r>
          </a:p>
          <a:p>
            <a:r>
              <a:rPr lang="en-US" altLang="zh-CN" dirty="0" smtClean="0"/>
              <a:t>t~15</a:t>
            </a:r>
            <a:r>
              <a:rPr lang="zh-CN" altLang="en-US" dirty="0" smtClean="0"/>
              <a:t>分钟</a:t>
            </a:r>
            <a:r>
              <a:rPr lang="zh-CN" altLang="en-US" dirty="0"/>
              <a:t>，</a:t>
            </a:r>
            <a:r>
              <a:rPr lang="en-US" altLang="zh-CN" dirty="0" smtClean="0"/>
              <a:t>T~3</a:t>
            </a:r>
            <a:r>
              <a:rPr lang="zh-CN" altLang="en-US" dirty="0" smtClean="0"/>
              <a:t>亿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，原初核合成结束。中子基本被消灭了，宇宙的物质主要由氢和氦组成</a:t>
            </a:r>
            <a:endParaRPr lang="en-US" altLang="zh-CN" dirty="0" smtClean="0"/>
          </a:p>
          <a:p>
            <a:r>
              <a:rPr lang="zh-CN" altLang="en-US" dirty="0" smtClean="0"/>
              <a:t>今天宇宙中</a:t>
            </a:r>
            <a:r>
              <a:rPr lang="zh-CN" altLang="en-US" dirty="0"/>
              <a:t>的</a:t>
            </a:r>
            <a:r>
              <a:rPr lang="zh-CN" altLang="en-US" dirty="0" smtClean="0"/>
              <a:t>轻元素丰度</a:t>
            </a:r>
            <a:r>
              <a:rPr lang="zh-CN" altLang="en-US" dirty="0"/>
              <a:t>与大爆炸预言一致，成为大爆炸理论的另一关键观测证据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6379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dirty="0" smtClean="0"/>
              <a:t>大爆炸核合成预言今天宇宙的轻元素丰度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950" y="1484313"/>
            <a:ext cx="3168650" cy="4392612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亮物质密度</a:t>
            </a:r>
            <a:r>
              <a:rPr lang="zh-CN" altLang="en-US" dirty="0" smtClean="0"/>
              <a:t>只有临界密度的百分之几</a:t>
            </a:r>
            <a:endParaRPr lang="en-US" altLang="zh-CN" dirty="0" smtClean="0"/>
          </a:p>
          <a:p>
            <a:pPr lvl="1"/>
            <a:r>
              <a:rPr lang="zh-CN" altLang="en-US" smtClean="0"/>
              <a:t>与</a:t>
            </a:r>
            <a:r>
              <a:rPr lang="zh-CN" altLang="en-US" dirty="0" smtClean="0"/>
              <a:t>观测结果一致</a:t>
            </a:r>
          </a:p>
          <a:p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 smtClean="0">
                <a:solidFill>
                  <a:srgbClr val="FFFF00"/>
                </a:solidFill>
              </a:rPr>
              <a:t>暗物质</a:t>
            </a:r>
            <a:r>
              <a:rPr lang="zh-CN" altLang="en-US" dirty="0" smtClean="0"/>
              <a:t>不是由重子构成的</a:t>
            </a:r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1047449"/>
            <a:ext cx="5837237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7236296" y="1702960"/>
            <a:ext cx="1094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观测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062413" y="1989138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模型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926013" y="1047449"/>
            <a:ext cx="43265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此范围的今天亮物质密度预言的轻元素丰度与测量值一致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696013" y="4221088"/>
            <a:ext cx="2411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今天亮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物质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密度的测量值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807991" y="2497359"/>
            <a:ext cx="941635" cy="3298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大爆炸理论的三个观测证据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1" y="1772816"/>
            <a:ext cx="8114233" cy="43930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4800" dirty="0" smtClean="0"/>
              <a:t>宇宙膨胀</a:t>
            </a:r>
            <a:endParaRPr lang="en-US" altLang="zh-CN" sz="4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4800" dirty="0" smtClean="0"/>
              <a:t>CMB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4800" dirty="0" smtClean="0"/>
              <a:t>氦等元素的丰度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42047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梅西耶星表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341438"/>
            <a:ext cx="8763000" cy="489585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178</a:t>
            </a:r>
            <a:r>
              <a:rPr lang="en-US" altLang="zh-CN" dirty="0" smtClean="0"/>
              <a:t>4</a:t>
            </a:r>
            <a:r>
              <a:rPr lang="zh-CN" altLang="en-US" dirty="0" smtClean="0"/>
              <a:t>年, 梅西耶 (</a:t>
            </a:r>
            <a:r>
              <a:rPr lang="en-US" altLang="zh-CN" dirty="0" smtClean="0"/>
              <a:t>Charles Messier 1730–1817) </a:t>
            </a:r>
            <a:r>
              <a:rPr lang="zh-CN" altLang="en-US" dirty="0" smtClean="0"/>
              <a:t>发表了包含10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 “星云 (</a:t>
            </a:r>
            <a:r>
              <a:rPr lang="en-US" altLang="zh-CN" dirty="0" smtClean="0"/>
              <a:t>nebulae)”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星云星团表</a:t>
            </a:r>
            <a:r>
              <a:rPr lang="en-US" altLang="zh-CN" dirty="0" smtClean="0"/>
              <a:t>》 </a:t>
            </a:r>
            <a:r>
              <a:rPr lang="zh-CN" altLang="en-US" dirty="0" smtClean="0"/>
              <a:t>，后增补到</a:t>
            </a:r>
            <a:r>
              <a:rPr lang="en-US" altLang="zh-CN" dirty="0" smtClean="0"/>
              <a:t>110</a:t>
            </a:r>
            <a:r>
              <a:rPr lang="zh-CN" altLang="en-US" dirty="0" smtClean="0"/>
              <a:t>个天体</a:t>
            </a:r>
          </a:p>
          <a:p>
            <a:pPr eaLnBrk="1" hangingPunct="1"/>
            <a:endParaRPr lang="zh-CN" altLang="en-US" dirty="0" smtClean="0">
              <a:solidFill>
                <a:srgbClr val="00FF00"/>
              </a:solidFill>
            </a:endParaRPr>
          </a:p>
          <a:p>
            <a:pPr eaLnBrk="1" hangingPunct="1"/>
            <a:r>
              <a:rPr lang="zh-CN" altLang="en-US" dirty="0" smtClean="0"/>
              <a:t>最大最亮的星系通常用其在梅西耶星表中的排序数字来表示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M31 = </a:t>
            </a:r>
            <a:r>
              <a:rPr lang="zh-CN" altLang="en-US" dirty="0" smtClean="0"/>
              <a:t>仙女星系</a:t>
            </a:r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M1 ?</a:t>
            </a:r>
            <a:endParaRPr lang="zh-CN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7344" y="248557"/>
            <a:ext cx="3261122" cy="201622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梅西耶星表包含超新星遗迹、星团、星系等不同类型天体</a:t>
            </a:r>
          </a:p>
        </p:txBody>
      </p:sp>
      <p:pic>
        <p:nvPicPr>
          <p:cNvPr id="22532" name="Picture 11" descr="messiers-b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60350"/>
            <a:ext cx="5140325" cy="640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3" descr="01-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20938"/>
            <a:ext cx="3344863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smtClean="0"/>
              <a:t>New General Catalogue (NGC) </a:t>
            </a:r>
            <a:r>
              <a:rPr lang="zh-CN" altLang="en-US" sz="4400" smtClean="0"/>
              <a:t>新总表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763000" cy="4319588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1800年, 赫歇尔（</a:t>
            </a:r>
            <a:r>
              <a:rPr lang="en-US" altLang="zh-CN" dirty="0" smtClean="0"/>
              <a:t>William Herschel</a:t>
            </a:r>
            <a:r>
              <a:rPr lang="zh-CN" altLang="en-US" dirty="0" smtClean="0"/>
              <a:t>）发表了有</a:t>
            </a:r>
            <a:r>
              <a:rPr lang="en-US" altLang="zh-CN" dirty="0" smtClean="0"/>
              <a:t>2500</a:t>
            </a:r>
            <a:r>
              <a:rPr lang="zh-CN" altLang="en-US" dirty="0" smtClean="0"/>
              <a:t>个天体的星表</a:t>
            </a:r>
          </a:p>
          <a:p>
            <a:pPr eaLnBrk="1" hangingPunct="1"/>
            <a:r>
              <a:rPr lang="zh-CN" altLang="en-US" dirty="0" smtClean="0"/>
              <a:t>1864年，</a:t>
            </a:r>
            <a:r>
              <a:rPr lang="en-US" altLang="zh-CN" dirty="0" smtClean="0"/>
              <a:t>John Herschel </a:t>
            </a:r>
            <a:r>
              <a:rPr lang="zh-CN" altLang="en-US" dirty="0" smtClean="0"/>
              <a:t>发表 </a:t>
            </a:r>
            <a:r>
              <a:rPr lang="en-US" altLang="zh-CN" dirty="0" smtClean="0"/>
              <a:t>The General Catalogue of Nebulae and Clusters of Stars, </a:t>
            </a:r>
            <a:r>
              <a:rPr lang="zh-CN" altLang="en-US" dirty="0" smtClean="0"/>
              <a:t>后演变为包含超过10,000个星系的</a:t>
            </a:r>
            <a:r>
              <a:rPr lang="zh-CN" altLang="en-US" dirty="0" smtClean="0">
                <a:solidFill>
                  <a:srgbClr val="FFFF00"/>
                </a:solidFill>
              </a:rPr>
              <a:t>新总表</a:t>
            </a:r>
            <a:r>
              <a:rPr lang="en-US" altLang="zh-CN" dirty="0" smtClean="0">
                <a:solidFill>
                  <a:srgbClr val="FFFF00"/>
                </a:solidFill>
              </a:rPr>
              <a:t>NGC</a:t>
            </a:r>
          </a:p>
          <a:p>
            <a:pPr eaLnBrk="1" hangingPunct="1"/>
            <a:r>
              <a:rPr lang="zh-CN" altLang="en-US" dirty="0" smtClean="0"/>
              <a:t>常见的星系通常以其在</a:t>
            </a:r>
            <a:r>
              <a:rPr lang="en-US" altLang="zh-CN" dirty="0" smtClean="0"/>
              <a:t>NGC</a:t>
            </a:r>
            <a:r>
              <a:rPr lang="zh-CN" altLang="en-US" dirty="0" smtClean="0"/>
              <a:t>中的排序数字表示。</a:t>
            </a:r>
            <a:r>
              <a:rPr lang="en-US" altLang="zh-CN" dirty="0" smtClean="0"/>
              <a:t> </a:t>
            </a:r>
          </a:p>
          <a:p>
            <a:pPr lvl="1" eaLnBrk="1" hangingPunct="1"/>
            <a:r>
              <a:rPr lang="zh-CN" altLang="en-US" dirty="0" smtClean="0"/>
              <a:t>仙女星系 </a:t>
            </a:r>
            <a:r>
              <a:rPr lang="en-US" altLang="zh-CN" dirty="0" smtClean="0"/>
              <a:t>= M31 =</a:t>
            </a:r>
            <a:r>
              <a:rPr lang="zh-CN" altLang="en-US" dirty="0" smtClean="0"/>
              <a:t> </a:t>
            </a:r>
            <a:r>
              <a:rPr lang="en-US" altLang="zh-CN" dirty="0" smtClean="0"/>
              <a:t>NGC 224 = ……</a:t>
            </a:r>
            <a:endParaRPr lang="zh-CN" altLang="en-US" dirty="0" smtClean="0"/>
          </a:p>
        </p:txBody>
      </p:sp>
      <p:pic>
        <p:nvPicPr>
          <p:cNvPr id="26628" name="Picture 5" descr="20120919121841-1917806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5187950"/>
            <a:ext cx="3995737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U_2003">
  <a:themeElements>
    <a:clrScheme name="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_2003">
      <a:majorFont>
        <a:latin typeface="Arial Narrow"/>
        <a:ea typeface="华文中宋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Designs\ANU_2003.pot</Template>
  <TotalTime>13620</TotalTime>
  <Words>2734</Words>
  <Application>Microsoft Office PowerPoint</Application>
  <PresentationFormat>全屏显示(4:3)</PresentationFormat>
  <Paragraphs>314</Paragraphs>
  <Slides>68</Slides>
  <Notes>64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3" baseType="lpstr">
      <vt:lpstr>方正姚体</vt:lpstr>
      <vt:lpstr>黑体</vt:lpstr>
      <vt:lpstr>华文行楷</vt:lpstr>
      <vt:lpstr>华文琥珀</vt:lpstr>
      <vt:lpstr>华文中宋</vt:lpstr>
      <vt:lpstr>宋体</vt:lpstr>
      <vt:lpstr>Arial</vt:lpstr>
      <vt:lpstr>Arial Narrow</vt:lpstr>
      <vt:lpstr>Comic Sans MS</vt:lpstr>
      <vt:lpstr>Times</vt:lpstr>
      <vt:lpstr>Times New Roman</vt:lpstr>
      <vt:lpstr>Verdana</vt:lpstr>
      <vt:lpstr>Wingdings</vt:lpstr>
      <vt:lpstr>ANU_2003</vt:lpstr>
      <vt:lpstr>Equation.3</vt:lpstr>
      <vt:lpstr>天文学导论（四）星系与宇宙学</vt:lpstr>
      <vt:lpstr>天文学导论</vt:lpstr>
      <vt:lpstr>本讲内容</vt:lpstr>
      <vt:lpstr>教材学习</vt:lpstr>
      <vt:lpstr>学习目标</vt:lpstr>
      <vt:lpstr>1、星系的发现</vt:lpstr>
      <vt:lpstr>梅西耶星表</vt:lpstr>
      <vt:lpstr>PowerPoint 演示文稿</vt:lpstr>
      <vt:lpstr>New General Catalogue (NGC) 新总表</vt:lpstr>
      <vt:lpstr>星云的本质？</vt:lpstr>
      <vt:lpstr>PowerPoint 演示文稿</vt:lpstr>
      <vt:lpstr>卡普坦的小银河系</vt:lpstr>
      <vt:lpstr>沙普利的大银河系</vt:lpstr>
      <vt:lpstr>宇宙尺度大辩论：没解决问题</vt:lpstr>
      <vt:lpstr>哈勃的裁决：距离是关键</vt:lpstr>
      <vt:lpstr>2、宇宙学原理</vt:lpstr>
      <vt:lpstr>宇宙学原理的预言</vt:lpstr>
      <vt:lpstr>PowerPoint 演示文稿</vt:lpstr>
      <vt:lpstr>星系分布的各项同性</vt:lpstr>
      <vt:lpstr>星系分布的均匀性</vt:lpstr>
      <vt:lpstr>3、宇宙在膨胀</vt:lpstr>
      <vt:lpstr>红移</vt:lpstr>
      <vt:lpstr>哈勃定律</vt:lpstr>
      <vt:lpstr>哈勃定律支持宇宙学原理</vt:lpstr>
      <vt:lpstr>哈勃定律是宇宙空间均匀膨胀的自然结果</vt:lpstr>
      <vt:lpstr>PowerPoint 演示文稿</vt:lpstr>
      <vt:lpstr>宇宙距离阶梯测量哈勃常数H0</vt:lpstr>
      <vt:lpstr>PowerPoint 演示文稿</vt:lpstr>
      <vt:lpstr>PowerPoint 演示文稿</vt:lpstr>
      <vt:lpstr>Ia 型超新星是光度很高的标准烛光</vt:lpstr>
      <vt:lpstr>Ia型超新星超2011fe的[星系]距离</vt:lpstr>
      <vt:lpstr>哈勃[定律]图的直线拟合斜率=哈勃常数H0</vt:lpstr>
      <vt:lpstr>“红移即距离”</vt:lpstr>
      <vt:lpstr>由星系红移测量星系距离：哈勃定律的应用</vt:lpstr>
      <vt:lpstr>回溯时间：“距离（红移）即时间”  </vt:lpstr>
      <vt:lpstr>4、宇宙开始于一次大爆炸</vt:lpstr>
      <vt:lpstr>哈勃时间 1/H0    </vt:lpstr>
      <vt:lpstr>任何两个星系远离的时间相同</vt:lpstr>
      <vt:lpstr>标志宇宙开始的事件称为宇宙大爆炸</vt:lpstr>
      <vt:lpstr>提出宇宙大爆炸的第一人</vt:lpstr>
      <vt:lpstr>PowerPoint 演示文稿</vt:lpstr>
      <vt:lpstr>哈勃定律是宇宙空间正在均匀（各项同性）膨胀的观测推论</vt:lpstr>
      <vt:lpstr>PowerPoint 演示文稿</vt:lpstr>
      <vt:lpstr>宇宙膨胀不影响局域的物理规律</vt:lpstr>
      <vt:lpstr>星系红移是宇宙膨胀（尺度因子改变）的结果</vt:lpstr>
      <vt:lpstr>PowerPoint 演示文稿</vt:lpstr>
      <vt:lpstr>红移 &gt; 1，星系退行速度 &gt;光速？</vt:lpstr>
      <vt:lpstr>5、宇宙微波背景辐射             The Cosmic Microwave  Background (CMB) Radiation</vt:lpstr>
      <vt:lpstr>大爆炸宇宙学</vt:lpstr>
      <vt:lpstr>热辐射随宇宙膨胀红移，宇宙温度下降</vt:lpstr>
      <vt:lpstr>CMB是宇宙大爆炸发生的证据</vt:lpstr>
      <vt:lpstr>PowerPoint 演示文稿</vt:lpstr>
      <vt:lpstr>PowerPoint 演示文稿</vt:lpstr>
      <vt:lpstr>CMB是能看到的宇宙最早期的辐射</vt:lpstr>
      <vt:lpstr>PowerPoint 演示文稿</vt:lpstr>
      <vt:lpstr>PowerPoint 演示文稿</vt:lpstr>
      <vt:lpstr>COBE确认CMB的黑体谱属性</vt:lpstr>
      <vt:lpstr>PowerPoint 演示文稿</vt:lpstr>
      <vt:lpstr>COBE发现CMB的各向异性</vt:lpstr>
      <vt:lpstr>The Nobel Prize in Physics 2006</vt:lpstr>
      <vt:lpstr>CMB辐射谱是完美的T=2.73K黑体谱 </vt:lpstr>
      <vt:lpstr>The Wilkinson Microwave Anisotropy Probe (WMAP)</vt:lpstr>
      <vt:lpstr>2009年发射的Planck 卫星给出更精确的CMB各项异性天图</vt:lpstr>
      <vt:lpstr>PowerPoint 演示文稿</vt:lpstr>
      <vt:lpstr>6、大爆炸核合成</vt:lpstr>
      <vt:lpstr>原初轻元素的创造</vt:lpstr>
      <vt:lpstr>大爆炸核合成预言今天宇宙的轻元素丰度</vt:lpstr>
      <vt:lpstr>大爆炸理论的三个观测证据</vt:lpstr>
    </vt:vector>
  </TitlesOfParts>
  <Company>THCA-Tsinghua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L17 Galaxies</dc:title>
  <dc:creator>Youhong Zhang</dc:creator>
  <cp:lastModifiedBy>zhangyh</cp:lastModifiedBy>
  <cp:revision>634</cp:revision>
  <cp:lastPrinted>2003-02-26T04:55:41Z</cp:lastPrinted>
  <dcterms:created xsi:type="dcterms:W3CDTF">2000-08-31T04:58:12Z</dcterms:created>
  <dcterms:modified xsi:type="dcterms:W3CDTF">2019-05-13T08:47:56Z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90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Documents\ANU Teaching\ASTR1001\web</vt:lpwstr>
  </property>
</Properties>
</file>